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 roundtripDataSignature="AMtx7mj5RZDoR+78YUOH/D51t2b2jN9MZ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165" autoAdjust="0"/>
    <p:restoredTop sz="94660"/>
  </p:normalViewPr>
  <p:slideViewPr>
    <p:cSldViewPr snapToGrid="0">
      <p:cViewPr varScale="1">
        <p:scale>
          <a:sx n="103" d="100"/>
          <a:sy n="103" d="100"/>
        </p:scale>
        <p:origin x="133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presProps" Target="presProps.xml"/><Relationship Id="rId15" Type="http://schemas.microsoft.com/office/2016/11/relationships/changesInfo" Target="changesInfos/changesInfo1.xml"/><Relationship Id="rId10" Type="http://customschemas.google.com/relationships/presentationmetadata" Target="metadata"/><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wson, Kathryn" userId="00931ad0-54f2-4e42-bdfe-b5a5d147a635" providerId="ADAL" clId="{27FB8464-7E7A-410C-8514-3CC9745F44BB}"/>
    <pc:docChg chg="undo custSel modSld">
      <pc:chgData name="Lawson, Kathryn" userId="00931ad0-54f2-4e42-bdfe-b5a5d147a635" providerId="ADAL" clId="{27FB8464-7E7A-410C-8514-3CC9745F44BB}" dt="2024-10-01T19:08:17.299" v="453" actId="1037"/>
      <pc:docMkLst>
        <pc:docMk/>
      </pc:docMkLst>
      <pc:sldChg chg="addSp delSp modSp mod">
        <pc:chgData name="Lawson, Kathryn" userId="00931ad0-54f2-4e42-bdfe-b5a5d147a635" providerId="ADAL" clId="{27FB8464-7E7A-410C-8514-3CC9745F44BB}" dt="2024-10-01T19:08:17.299" v="453" actId="1037"/>
        <pc:sldMkLst>
          <pc:docMk/>
          <pc:sldMk cId="0" sldId="256"/>
        </pc:sldMkLst>
        <pc:spChg chg="mod">
          <ac:chgData name="Lawson, Kathryn" userId="00931ad0-54f2-4e42-bdfe-b5a5d147a635" providerId="ADAL" clId="{27FB8464-7E7A-410C-8514-3CC9745F44BB}" dt="2024-10-01T19:06:23.964" v="382" actId="1035"/>
          <ac:spMkLst>
            <pc:docMk/>
            <pc:sldMk cId="0" sldId="256"/>
            <ac:spMk id="5" creationId="{10E0BA32-9784-62F7-321B-1923E0E20768}"/>
          </ac:spMkLst>
        </pc:spChg>
        <pc:spChg chg="mod">
          <ac:chgData name="Lawson, Kathryn" userId="00931ad0-54f2-4e42-bdfe-b5a5d147a635" providerId="ADAL" clId="{27FB8464-7E7A-410C-8514-3CC9745F44BB}" dt="2024-10-01T18:04:19.971" v="1" actId="20577"/>
          <ac:spMkLst>
            <pc:docMk/>
            <pc:sldMk cId="0" sldId="256"/>
            <ac:spMk id="27" creationId="{00000000-0000-0000-0000-000000000000}"/>
          </ac:spMkLst>
        </pc:spChg>
        <pc:spChg chg="mod">
          <ac:chgData name="Lawson, Kathryn" userId="00931ad0-54f2-4e42-bdfe-b5a5d147a635" providerId="ADAL" clId="{27FB8464-7E7A-410C-8514-3CC9745F44BB}" dt="2024-10-01T19:06:28.518" v="389" actId="1035"/>
          <ac:spMkLst>
            <pc:docMk/>
            <pc:sldMk cId="0" sldId="256"/>
            <ac:spMk id="28" creationId="{00000000-0000-0000-0000-000000000000}"/>
          </ac:spMkLst>
        </pc:spChg>
        <pc:spChg chg="mod">
          <ac:chgData name="Lawson, Kathryn" userId="00931ad0-54f2-4e42-bdfe-b5a5d147a635" providerId="ADAL" clId="{27FB8464-7E7A-410C-8514-3CC9745F44BB}" dt="2024-10-01T18:11:58.138" v="11" actId="14100"/>
          <ac:spMkLst>
            <pc:docMk/>
            <pc:sldMk cId="0" sldId="256"/>
            <ac:spMk id="30" creationId="{00000000-0000-0000-0000-000000000000}"/>
          </ac:spMkLst>
        </pc:spChg>
        <pc:spChg chg="mod">
          <ac:chgData name="Lawson, Kathryn" userId="00931ad0-54f2-4e42-bdfe-b5a5d147a635" providerId="ADAL" clId="{27FB8464-7E7A-410C-8514-3CC9745F44BB}" dt="2024-10-01T19:08:05.781" v="442" actId="1036"/>
          <ac:spMkLst>
            <pc:docMk/>
            <pc:sldMk cId="0" sldId="256"/>
            <ac:spMk id="31" creationId="{00000000-0000-0000-0000-000000000000}"/>
          </ac:spMkLst>
        </pc:spChg>
        <pc:picChg chg="del">
          <ac:chgData name="Lawson, Kathryn" userId="00931ad0-54f2-4e42-bdfe-b5a5d147a635" providerId="ADAL" clId="{27FB8464-7E7A-410C-8514-3CC9745F44BB}" dt="2024-10-01T18:09:19.673" v="2" actId="478"/>
          <ac:picMkLst>
            <pc:docMk/>
            <pc:sldMk cId="0" sldId="256"/>
            <ac:picMk id="4" creationId="{2EB9AFE9-C21A-0640-1411-542E3549D897}"/>
          </ac:picMkLst>
        </pc:picChg>
        <pc:picChg chg="add mod ord">
          <ac:chgData name="Lawson, Kathryn" userId="00931ad0-54f2-4e42-bdfe-b5a5d147a635" providerId="ADAL" clId="{27FB8464-7E7A-410C-8514-3CC9745F44BB}" dt="2024-10-01T19:08:17.299" v="453" actId="1037"/>
          <ac:picMkLst>
            <pc:docMk/>
            <pc:sldMk cId="0" sldId="256"/>
            <ac:picMk id="9" creationId="{18E589F3-BCEC-C33B-83D1-B1FD16CBE96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
        <p:cNvGrpSpPr/>
        <p:nvPr/>
      </p:nvGrpSpPr>
      <p:grpSpPr>
        <a:xfrm>
          <a:off x="0" y="0"/>
          <a:ext cx="0" cy="0"/>
          <a:chOff x="0" y="0"/>
          <a:chExt cx="0" cy="0"/>
        </a:xfrm>
      </p:grpSpPr>
      <p:sp>
        <p:nvSpPr>
          <p:cNvPr id="24" name="Google Shape;24;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 name="Google Shape;2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HyperFACETS Highlight">
  <p:cSld name="HyperFACETS Highlight">
    <p:spTree>
      <p:nvGrpSpPr>
        <p:cNvPr id="1" name="Shape 11"/>
        <p:cNvGrpSpPr/>
        <p:nvPr/>
      </p:nvGrpSpPr>
      <p:grpSpPr>
        <a:xfrm>
          <a:off x="0" y="0"/>
          <a:ext cx="0" cy="0"/>
          <a:chOff x="0" y="0"/>
          <a:chExt cx="0" cy="0"/>
        </a:xfrm>
      </p:grpSpPr>
      <p:sp>
        <p:nvSpPr>
          <p:cNvPr id="12" name="Google Shape;12;p7"/>
          <p:cNvSpPr/>
          <p:nvPr/>
        </p:nvSpPr>
        <p:spPr>
          <a:xfrm>
            <a:off x="1" y="0"/>
            <a:ext cx="12192000" cy="970028"/>
          </a:xfrm>
          <a:prstGeom prst="rect">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 name="Google Shape;13;p7"/>
          <p:cNvSpPr txBox="1">
            <a:spLocks noGrp="1"/>
          </p:cNvSpPr>
          <p:nvPr>
            <p:ph type="body" idx="1"/>
          </p:nvPr>
        </p:nvSpPr>
        <p:spPr>
          <a:xfrm>
            <a:off x="0" y="12739"/>
            <a:ext cx="12191999" cy="957289"/>
          </a:xfrm>
          <a:prstGeom prst="rect">
            <a:avLst/>
          </a:prstGeom>
          <a:solidFill>
            <a:srgbClr val="1D4F79"/>
          </a:solidFill>
          <a:ln>
            <a:noFill/>
          </a:ln>
        </p:spPr>
        <p:txBody>
          <a:bodyPr spcFirstLastPara="1" wrap="square" lIns="91425" tIns="45700" rIns="91425" bIns="45700" anchor="ctr" anchorCtr="0">
            <a:normAutofit/>
          </a:bodyPr>
          <a:lstStyle>
            <a:lvl1pPr marL="457200" lvl="0" indent="-228600" algn="ctr">
              <a:lnSpc>
                <a:spcPct val="90000"/>
              </a:lnSpc>
              <a:spcBef>
                <a:spcPts val="1000"/>
              </a:spcBef>
              <a:spcAft>
                <a:spcPts val="0"/>
              </a:spcAft>
              <a:buClr>
                <a:schemeClr val="lt1"/>
              </a:buClr>
              <a:buSzPts val="2800"/>
              <a:buNone/>
              <a:defRPr b="1">
                <a:solidFill>
                  <a:schemeClr val="lt1"/>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228600" algn="l">
              <a:lnSpc>
                <a:spcPct val="90000"/>
              </a:lnSpc>
              <a:spcBef>
                <a:spcPts val="500"/>
              </a:spcBef>
              <a:spcAft>
                <a:spcPts val="0"/>
              </a:spcAft>
              <a:buClr>
                <a:schemeClr val="dk1"/>
              </a:buClr>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7"/>
          <p:cNvSpPr txBox="1">
            <a:spLocks noGrp="1"/>
          </p:cNvSpPr>
          <p:nvPr>
            <p:ph type="body" idx="2"/>
          </p:nvPr>
        </p:nvSpPr>
        <p:spPr>
          <a:xfrm>
            <a:off x="228600" y="1173164"/>
            <a:ext cx="7046843" cy="4184028"/>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1000"/>
              </a:spcBef>
              <a:spcAft>
                <a:spcPts val="0"/>
              </a:spcAft>
              <a:buClr>
                <a:schemeClr val="dk1"/>
              </a:buClr>
              <a:buSzPts val="2800"/>
              <a:buChar char="•"/>
              <a:defRPr/>
            </a:lvl1pPr>
            <a:lvl2pPr marL="914400" lvl="1" indent="-381000" algn="l">
              <a:lnSpc>
                <a:spcPct val="100000"/>
              </a:lnSpc>
              <a:spcBef>
                <a:spcPts val="500"/>
              </a:spcBef>
              <a:spcAft>
                <a:spcPts val="0"/>
              </a:spcAft>
              <a:buClr>
                <a:schemeClr val="dk1"/>
              </a:buClr>
              <a:buSzPts val="2400"/>
              <a:buChar char="•"/>
              <a:defRPr/>
            </a:lvl2pPr>
            <a:lvl3pPr marL="1371600" lvl="2" indent="-355600" algn="l">
              <a:lnSpc>
                <a:spcPct val="100000"/>
              </a:lnSpc>
              <a:spcBef>
                <a:spcPts val="500"/>
              </a:spcBef>
              <a:spcAft>
                <a:spcPts val="0"/>
              </a:spcAft>
              <a:buClr>
                <a:schemeClr val="dk1"/>
              </a:buClr>
              <a:buSzPts val="2000"/>
              <a:buChar char="•"/>
              <a:defRPr/>
            </a:lvl3pPr>
            <a:lvl4pPr marL="1828800" lvl="3" indent="-342900" algn="l">
              <a:lnSpc>
                <a:spcPct val="100000"/>
              </a:lnSpc>
              <a:spcBef>
                <a:spcPts val="500"/>
              </a:spcBef>
              <a:spcAft>
                <a:spcPts val="0"/>
              </a:spcAft>
              <a:buClr>
                <a:schemeClr val="dk1"/>
              </a:buClr>
              <a:buSzPts val="1800"/>
              <a:buChar char="•"/>
              <a:defRPr/>
            </a:lvl4pPr>
            <a:lvl5pPr marL="2286000" lvl="4" indent="-342900" algn="l">
              <a:lnSpc>
                <a:spcPct val="10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 name="Google Shape;15;p7"/>
          <p:cNvSpPr>
            <a:spLocks noGrp="1"/>
          </p:cNvSpPr>
          <p:nvPr>
            <p:ph type="pic" idx="3"/>
          </p:nvPr>
        </p:nvSpPr>
        <p:spPr>
          <a:xfrm>
            <a:off x="7345018" y="1173162"/>
            <a:ext cx="4642196" cy="4995293"/>
          </a:xfrm>
          <a:prstGeom prst="rect">
            <a:avLst/>
          </a:prstGeom>
          <a:noFill/>
          <a:ln>
            <a:noFill/>
          </a:ln>
        </p:spPr>
      </p:sp>
      <p:sp>
        <p:nvSpPr>
          <p:cNvPr id="16" name="Google Shape;16;p7"/>
          <p:cNvSpPr txBox="1">
            <a:spLocks noGrp="1"/>
          </p:cNvSpPr>
          <p:nvPr>
            <p:ph type="body" idx="4"/>
          </p:nvPr>
        </p:nvSpPr>
        <p:spPr>
          <a:xfrm>
            <a:off x="39756" y="5517094"/>
            <a:ext cx="7235687" cy="655637"/>
          </a:xfrm>
          <a:prstGeom prst="rect">
            <a:avLst/>
          </a:prstGeom>
          <a:solidFill>
            <a:srgbClr val="DDEAF6"/>
          </a:solidFill>
          <a:ln>
            <a:noFill/>
          </a:ln>
        </p:spPr>
        <p:txBody>
          <a:bodyPr spcFirstLastPara="1" wrap="square" lIns="91425" tIns="45700" rIns="91425" bIns="45700" anchor="ctr" anchorCtr="0">
            <a:noAutofit/>
          </a:bodyPr>
          <a:lstStyle>
            <a:lvl1pPr marL="457200" lvl="0" indent="-228600" algn="l">
              <a:lnSpc>
                <a:spcPct val="90000"/>
              </a:lnSpc>
              <a:spcBef>
                <a:spcPts val="1000"/>
              </a:spcBef>
              <a:spcAft>
                <a:spcPts val="0"/>
              </a:spcAft>
              <a:buClr>
                <a:schemeClr val="dk1"/>
              </a:buClr>
              <a:buSzPts val="1200"/>
              <a:buNone/>
              <a:defRPr sz="1200"/>
            </a:lvl1pPr>
            <a:lvl2pPr marL="914400" lvl="1" indent="-304800" algn="l">
              <a:lnSpc>
                <a:spcPct val="90000"/>
              </a:lnSpc>
              <a:spcBef>
                <a:spcPts val="500"/>
              </a:spcBef>
              <a:spcAft>
                <a:spcPts val="0"/>
              </a:spcAft>
              <a:buClr>
                <a:schemeClr val="dk1"/>
              </a:buClr>
              <a:buSzPts val="1200"/>
              <a:buChar char="•"/>
              <a:defRPr sz="1200"/>
            </a:lvl2pPr>
            <a:lvl3pPr marL="1371600" lvl="2" indent="-304800" algn="l">
              <a:lnSpc>
                <a:spcPct val="90000"/>
              </a:lnSpc>
              <a:spcBef>
                <a:spcPts val="500"/>
              </a:spcBef>
              <a:spcAft>
                <a:spcPts val="0"/>
              </a:spcAft>
              <a:buClr>
                <a:schemeClr val="dk1"/>
              </a:buClr>
              <a:buSzPts val="1200"/>
              <a:buChar char="•"/>
              <a:defRPr sz="1200"/>
            </a:lvl3pPr>
            <a:lvl4pPr marL="1828800" lvl="3" indent="-304800" algn="l">
              <a:lnSpc>
                <a:spcPct val="90000"/>
              </a:lnSpc>
              <a:spcBef>
                <a:spcPts val="500"/>
              </a:spcBef>
              <a:spcAft>
                <a:spcPts val="0"/>
              </a:spcAft>
              <a:buClr>
                <a:schemeClr val="dk1"/>
              </a:buClr>
              <a:buSzPts val="1200"/>
              <a:buChar char="•"/>
              <a:defRPr sz="1200"/>
            </a:lvl4pPr>
            <a:lvl5pPr marL="2286000" lvl="4" indent="-304800" algn="l">
              <a:lnSpc>
                <a:spcPct val="90000"/>
              </a:lnSpc>
              <a:spcBef>
                <a:spcPts val="500"/>
              </a:spcBef>
              <a:spcAft>
                <a:spcPts val="0"/>
              </a:spcAft>
              <a:buClr>
                <a:schemeClr val="dk1"/>
              </a:buClr>
              <a:buSzPts val="1200"/>
              <a:buChar char="•"/>
              <a:defRPr sz="12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7" name="Google Shape;17;p7" descr="A picture containing text, clipart&#10;&#10;Description automatically generated"/>
          <p:cNvPicPr preferRelativeResize="0"/>
          <p:nvPr/>
        </p:nvPicPr>
        <p:blipFill rotWithShape="1">
          <a:blip r:embed="rId2">
            <a:alphaModFix/>
          </a:blip>
          <a:srcRect/>
          <a:stretch/>
        </p:blipFill>
        <p:spPr>
          <a:xfrm>
            <a:off x="9228222" y="6303466"/>
            <a:ext cx="2935186" cy="481333"/>
          </a:xfrm>
          <a:prstGeom prst="rect">
            <a:avLst/>
          </a:prstGeom>
          <a:noFill/>
          <a:ln>
            <a:noFill/>
          </a:ln>
        </p:spPr>
      </p:pic>
      <p:sp>
        <p:nvSpPr>
          <p:cNvPr id="18" name="Google Shape;18;p7"/>
          <p:cNvSpPr/>
          <p:nvPr/>
        </p:nvSpPr>
        <p:spPr>
          <a:xfrm>
            <a:off x="0" y="6217749"/>
            <a:ext cx="8347934" cy="640251"/>
          </a:xfrm>
          <a:prstGeom prst="rect">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 name="Google Shape;19;p7"/>
          <p:cNvSpPr/>
          <p:nvPr/>
        </p:nvSpPr>
        <p:spPr>
          <a:xfrm>
            <a:off x="7648688" y="6217749"/>
            <a:ext cx="1301638" cy="640251"/>
          </a:xfrm>
          <a:prstGeom prst="parallelogram">
            <a:avLst>
              <a:gd name="adj" fmla="val 21529"/>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0" name="Google Shape;20;p7"/>
          <p:cNvSpPr/>
          <p:nvPr/>
        </p:nvSpPr>
        <p:spPr>
          <a:xfrm>
            <a:off x="8832850" y="6217749"/>
            <a:ext cx="200827" cy="640251"/>
          </a:xfrm>
          <a:prstGeom prst="parallelogram">
            <a:avLst>
              <a:gd name="adj" fmla="val 70539"/>
            </a:avLst>
          </a:prstGeom>
          <a:solidFill>
            <a:srgbClr val="1D4F7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1" name="Google Shape;21;p7" descr="SC Logos | U.S. DOE Office of Science (SC)"/>
          <p:cNvPicPr preferRelativeResize="0"/>
          <p:nvPr/>
        </p:nvPicPr>
        <p:blipFill rotWithShape="1">
          <a:blip r:embed="rId3">
            <a:alphaModFix/>
          </a:blip>
          <a:srcRect/>
          <a:stretch/>
        </p:blipFill>
        <p:spPr>
          <a:xfrm>
            <a:off x="152400" y="6294956"/>
            <a:ext cx="2969250" cy="498354"/>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6"/>
        <p:cNvGrpSpPr/>
        <p:nvPr/>
      </p:nvGrpSpPr>
      <p:grpSpPr>
        <a:xfrm>
          <a:off x="0" y="0"/>
          <a:ext cx="0" cy="0"/>
          <a:chOff x="0" y="0"/>
          <a:chExt cx="0" cy="0"/>
        </a:xfrm>
      </p:grpSpPr>
      <p:pic>
        <p:nvPicPr>
          <p:cNvPr id="9" name="Picture 8">
            <a:extLst>
              <a:ext uri="{FF2B5EF4-FFF2-40B4-BE49-F238E27FC236}">
                <a16:creationId xmlns:a16="http://schemas.microsoft.com/office/drawing/2014/main" id="{18E589F3-BCEC-C33B-83D1-B1FD16CBE96C}"/>
              </a:ext>
            </a:extLst>
          </p:cNvPr>
          <p:cNvPicPr>
            <a:picLocks noChangeAspect="1"/>
          </p:cNvPicPr>
          <p:nvPr/>
        </p:nvPicPr>
        <p:blipFill>
          <a:blip r:embed="rId3"/>
          <a:stretch>
            <a:fillRect/>
          </a:stretch>
        </p:blipFill>
        <p:spPr>
          <a:xfrm>
            <a:off x="7007293" y="912647"/>
            <a:ext cx="4822999" cy="3918687"/>
          </a:xfrm>
          <a:prstGeom prst="rect">
            <a:avLst/>
          </a:prstGeom>
        </p:spPr>
      </p:pic>
      <p:sp>
        <p:nvSpPr>
          <p:cNvPr id="27" name="Google Shape;27;p1"/>
          <p:cNvSpPr txBox="1">
            <a:spLocks noGrp="1"/>
          </p:cNvSpPr>
          <p:nvPr>
            <p:ph type="body" idx="1"/>
          </p:nvPr>
        </p:nvSpPr>
        <p:spPr>
          <a:xfrm>
            <a:off x="0" y="12739"/>
            <a:ext cx="12191999" cy="957289"/>
          </a:xfrm>
          <a:prstGeom prst="rect">
            <a:avLst/>
          </a:prstGeom>
          <a:solidFill>
            <a:srgbClr val="1D4F79"/>
          </a:solidFill>
          <a:ln>
            <a:noFill/>
          </a:ln>
        </p:spPr>
        <p:txBody>
          <a:bodyPr spcFirstLastPara="1" wrap="square" lIns="91425" tIns="45700" rIns="91425" bIns="45700" anchor="ctr" anchorCtr="0">
            <a:noAutofit/>
          </a:bodyPr>
          <a:lstStyle/>
          <a:p>
            <a:pPr marL="0" marR="0">
              <a:lnSpc>
                <a:spcPct val="107000"/>
              </a:lnSpc>
              <a:spcBef>
                <a:spcPts val="0"/>
              </a:spcBef>
              <a:spcAft>
                <a:spcPts val="800"/>
              </a:spcAft>
            </a:pPr>
            <a:r>
              <a:rPr lang="en-US" b="1" dirty="0">
                <a:effectLst/>
                <a:latin typeface="Calibri" panose="020F0502020204030204" pitchFamily="34" charset="0"/>
                <a:ea typeface="Times New Roman" panose="02020603050405020304" pitchFamily="18" charset="0"/>
                <a:cs typeface="Calibri" panose="020F0502020204030204" pitchFamily="34" charset="0"/>
              </a:rPr>
              <a:t>Probing the limit of hydrologic predictability with the Transformer network</a:t>
            </a:r>
            <a:endParaRPr lang="en-US" dirty="0">
              <a:effectLst/>
              <a:latin typeface="Calibri" panose="020F0502020204030204" pitchFamily="34" charset="0"/>
              <a:ea typeface="PMingLiU" panose="02020500000000000000" pitchFamily="18" charset="-120"/>
              <a:cs typeface="Calibri" panose="020F0502020204030204" pitchFamily="34" charset="0"/>
            </a:endParaRPr>
          </a:p>
        </p:txBody>
      </p:sp>
      <p:sp>
        <p:nvSpPr>
          <p:cNvPr id="30" name="Google Shape;30;p1"/>
          <p:cNvSpPr txBox="1">
            <a:spLocks noGrp="1"/>
          </p:cNvSpPr>
          <p:nvPr>
            <p:ph type="body" idx="4"/>
          </p:nvPr>
        </p:nvSpPr>
        <p:spPr>
          <a:xfrm>
            <a:off x="39757" y="5775649"/>
            <a:ext cx="6722707" cy="397082"/>
          </a:xfrm>
          <a:prstGeom prst="rect">
            <a:avLst/>
          </a:prstGeom>
          <a:solidFill>
            <a:srgbClr val="DDEAF6"/>
          </a:solidFill>
          <a:ln>
            <a:noFill/>
          </a:ln>
        </p:spPr>
        <p:txBody>
          <a:bodyPr spcFirstLastPara="1" wrap="square" lIns="91425" tIns="45700" rIns="91425" bIns="45700" anchor="ctr" anchorCtr="0">
            <a:noAutofit/>
          </a:bodyPr>
          <a:lstStyle/>
          <a:p>
            <a:pPr marL="0" indent="0">
              <a:spcBef>
                <a:spcPts val="0"/>
              </a:spcBef>
            </a:pPr>
            <a:r>
              <a:rPr lang="en-US" dirty="0"/>
              <a:t>Liu, J., Bian, Y., Lawson, K., &amp; Shen, C. (2024). Probing the limit of hydrologic predictability with the Transformer network. </a:t>
            </a:r>
            <a:r>
              <a:rPr lang="en-US" i="1" dirty="0"/>
              <a:t>Journal of Hydrology</a:t>
            </a:r>
            <a:r>
              <a:rPr lang="en-US" dirty="0"/>
              <a:t>, 637, 131389. https://doi.org/10.1016/j.jhydrol.2024.131389</a:t>
            </a:r>
          </a:p>
        </p:txBody>
      </p:sp>
      <p:sp>
        <p:nvSpPr>
          <p:cNvPr id="31" name="Google Shape;31;p1"/>
          <p:cNvSpPr txBox="1"/>
          <p:nvPr/>
        </p:nvSpPr>
        <p:spPr>
          <a:xfrm>
            <a:off x="6762465" y="4761740"/>
            <a:ext cx="5333794" cy="1477287"/>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000" b="0" i="0" u="none" strike="noStrike" cap="none" dirty="0">
                <a:solidFill>
                  <a:srgbClr val="416284"/>
                </a:solidFill>
                <a:latin typeface="Arial"/>
                <a:ea typeface="Arial"/>
                <a:cs typeface="Arial"/>
                <a:sym typeface="Arial"/>
              </a:rPr>
              <a:t>Comparative analysis of Cumulative Density Function (CDF) across various models including Long Short-Term Memory (LSTM) and modified Transformer deep learning models, and the conceptual Sacramento Soil Moisture Accounting (SAC-SMA), with units in mm/</a:t>
            </a:r>
            <a:r>
              <a:rPr lang="en-US" sz="1000" b="0" i="0" u="none" strike="noStrike" cap="none" dirty="0" err="1">
                <a:solidFill>
                  <a:srgbClr val="416284"/>
                </a:solidFill>
                <a:latin typeface="Arial"/>
                <a:ea typeface="Arial"/>
                <a:cs typeface="Arial"/>
                <a:sym typeface="Arial"/>
              </a:rPr>
              <a:t>dayand</a:t>
            </a:r>
            <a:r>
              <a:rPr lang="en-US" sz="1000" b="0" i="0" u="none" strike="noStrike" cap="none" dirty="0">
                <a:solidFill>
                  <a:srgbClr val="416284"/>
                </a:solidFill>
                <a:latin typeface="Arial"/>
                <a:ea typeface="Arial"/>
                <a:cs typeface="Arial"/>
                <a:sym typeface="Arial"/>
              </a:rPr>
              <a:t> one specific seed (rather than a random seed). The model encompasses single and multi-forcing data for models. The figure depicts the following comparisons: (a) Nash-Sutcliffe Efficiency (NSE) vs CDF, (b) </a:t>
            </a:r>
            <a:r>
              <a:rPr lang="en-US" sz="1000" b="0" i="0" u="none" strike="noStrike" cap="none" dirty="0" err="1">
                <a:solidFill>
                  <a:srgbClr val="416284"/>
                </a:solidFill>
                <a:latin typeface="Arial"/>
                <a:ea typeface="Arial"/>
                <a:cs typeface="Arial"/>
                <a:sym typeface="Arial"/>
              </a:rPr>
              <a:t>KlingGupta</a:t>
            </a:r>
            <a:r>
              <a:rPr lang="en-US" sz="1000" b="0" i="0" u="none" strike="noStrike" cap="none" dirty="0">
                <a:solidFill>
                  <a:srgbClr val="416284"/>
                </a:solidFill>
                <a:latin typeface="Arial"/>
                <a:ea typeface="Arial"/>
                <a:cs typeface="Arial"/>
                <a:sym typeface="Arial"/>
              </a:rPr>
              <a:t> Efficiency (KGE) vs CDF, (c) Low flow percent bias (FLV) vs CDF, and (d) High flow percent bias (FHV) vs CDF. Single-forcing models were implemented on a set of 671 basins in the CAMELS dataset, whereas multi-forcing models were applied to a subset of 531 basins from that dataset.</a:t>
            </a:r>
            <a:endParaRPr sz="1100" dirty="0"/>
          </a:p>
        </p:txBody>
      </p:sp>
      <p:sp>
        <p:nvSpPr>
          <p:cNvPr id="28" name="Google Shape;28;p1"/>
          <p:cNvSpPr txBox="1">
            <a:spLocks noGrp="1"/>
          </p:cNvSpPr>
          <p:nvPr>
            <p:ph type="body" idx="2"/>
          </p:nvPr>
        </p:nvSpPr>
        <p:spPr>
          <a:xfrm>
            <a:off x="228601" y="1014537"/>
            <a:ext cx="6722706" cy="184995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5D8BBC"/>
              </a:buClr>
              <a:buSzPts val="1600"/>
              <a:buNone/>
            </a:pPr>
            <a:r>
              <a:rPr lang="en-US" sz="1600" b="1" dirty="0">
                <a:solidFill>
                  <a:srgbClr val="5D8BBC"/>
                </a:solidFill>
                <a:latin typeface="Arial"/>
                <a:ea typeface="Arial"/>
                <a:cs typeface="Arial"/>
                <a:sym typeface="Arial"/>
              </a:rPr>
              <a:t>Objective</a:t>
            </a:r>
            <a:endParaRPr dirty="0"/>
          </a:p>
          <a:p>
            <a:pPr marL="285750" lvl="0" indent="-285750" algn="l" rtl="0">
              <a:lnSpc>
                <a:spcPct val="100000"/>
              </a:lnSpc>
              <a:spcBef>
                <a:spcPts val="600"/>
              </a:spcBef>
              <a:spcAft>
                <a:spcPts val="0"/>
              </a:spcAft>
              <a:buClr>
                <a:schemeClr val="dk1"/>
              </a:buClr>
              <a:buSzPts val="1400"/>
              <a:buFont typeface="Arial"/>
              <a:buChar char="•"/>
            </a:pPr>
            <a:r>
              <a:rPr lang="en-US" sz="1400" dirty="0"/>
              <a:t>Determine whether the popular Transformer deep learning architecture might be able to improve hydrological predictions beyond the ability of Long Short-Term Memory (LSTM), </a:t>
            </a:r>
            <a:r>
              <a:rPr lang="en-US" sz="1400" b="0" dirty="0">
                <a:solidFill>
                  <a:schemeClr val="dk1"/>
                </a:solidFill>
                <a:latin typeface="Calibri"/>
                <a:ea typeface="Calibri"/>
                <a:cs typeface="Calibri"/>
                <a:sym typeface="Calibri"/>
              </a:rPr>
              <a:t>the current top hydrological deep learning model architecture</a:t>
            </a:r>
            <a:r>
              <a:rPr lang="en-US" sz="1400" dirty="0"/>
              <a:t>.</a:t>
            </a:r>
          </a:p>
          <a:p>
            <a:pPr marL="0" lvl="0" indent="0" algn="l" rtl="0">
              <a:lnSpc>
                <a:spcPct val="100000"/>
              </a:lnSpc>
              <a:spcBef>
                <a:spcPts val="600"/>
              </a:spcBef>
              <a:spcAft>
                <a:spcPts val="0"/>
              </a:spcAft>
              <a:buClr>
                <a:schemeClr val="dk1"/>
              </a:buClr>
              <a:buSzPts val="1400"/>
              <a:buNone/>
            </a:pPr>
            <a:r>
              <a:rPr lang="en-US" sz="1600" b="1" dirty="0">
                <a:solidFill>
                  <a:srgbClr val="5D8BBC"/>
                </a:solidFill>
                <a:latin typeface="Arial"/>
                <a:ea typeface="Arial"/>
                <a:cs typeface="Arial"/>
                <a:sym typeface="Arial"/>
              </a:rPr>
              <a:t>Approach</a:t>
            </a:r>
            <a:endParaRPr lang="en-US" dirty="0"/>
          </a:p>
          <a:p>
            <a:pPr marL="285750" lvl="0" indent="-285750" algn="l" rtl="0">
              <a:lnSpc>
                <a:spcPct val="100000"/>
              </a:lnSpc>
              <a:spcBef>
                <a:spcPts val="600"/>
              </a:spcBef>
              <a:spcAft>
                <a:spcPts val="0"/>
              </a:spcAft>
              <a:buClr>
                <a:schemeClr val="dk1"/>
              </a:buClr>
              <a:buSzPts val="1400"/>
              <a:buFont typeface="Arial"/>
              <a:buChar char="•"/>
            </a:pPr>
            <a:r>
              <a:rPr lang="en-US" sz="1400" b="0" dirty="0">
                <a:solidFill>
                  <a:schemeClr val="dk1"/>
                </a:solidFill>
                <a:latin typeface="Calibri"/>
                <a:ea typeface="Calibri"/>
                <a:cs typeface="Calibri"/>
                <a:sym typeface="Calibri"/>
              </a:rPr>
              <a:t>Basic Transformer, modified (recurrence-free) Transformer, and LSTM models were trained and tested for streamflow prediction across 671 US basins</a:t>
            </a:r>
          </a:p>
          <a:p>
            <a:pPr marL="285750" lvl="0" indent="-247650" algn="l" rtl="0">
              <a:lnSpc>
                <a:spcPct val="100000"/>
              </a:lnSpc>
              <a:spcBef>
                <a:spcPts val="0"/>
              </a:spcBef>
              <a:spcAft>
                <a:spcPts val="0"/>
              </a:spcAft>
              <a:buClr>
                <a:schemeClr val="dk1"/>
              </a:buClr>
              <a:buSzPts val="600"/>
              <a:buFont typeface="Arial"/>
              <a:buNone/>
            </a:pPr>
            <a:endParaRPr sz="600" b="0" dirty="0">
              <a:solidFill>
                <a:schemeClr val="dk1"/>
              </a:solidFill>
              <a:latin typeface="Calibri"/>
              <a:ea typeface="Calibri"/>
              <a:cs typeface="Calibri"/>
              <a:sym typeface="Calibri"/>
            </a:endParaRPr>
          </a:p>
          <a:p>
            <a:pPr marL="0" lvl="0" indent="0" algn="l" rtl="0">
              <a:lnSpc>
                <a:spcPct val="100000"/>
              </a:lnSpc>
              <a:spcBef>
                <a:spcPts val="0"/>
              </a:spcBef>
              <a:spcAft>
                <a:spcPts val="0"/>
              </a:spcAft>
              <a:buClr>
                <a:schemeClr val="dk1"/>
              </a:buClr>
              <a:buSzPts val="1400"/>
              <a:buNone/>
            </a:pPr>
            <a:endParaRPr lang="en-US" sz="1400" dirty="0"/>
          </a:p>
        </p:txBody>
      </p:sp>
      <p:sp>
        <p:nvSpPr>
          <p:cNvPr id="5" name="TextBox 4">
            <a:extLst>
              <a:ext uri="{FF2B5EF4-FFF2-40B4-BE49-F238E27FC236}">
                <a16:creationId xmlns:a16="http://schemas.microsoft.com/office/drawing/2014/main" id="{10E0BA32-9784-62F7-321B-1923E0E20768}"/>
              </a:ext>
            </a:extLst>
          </p:cNvPr>
          <p:cNvSpPr txBox="1"/>
          <p:nvPr/>
        </p:nvSpPr>
        <p:spPr>
          <a:xfrm>
            <a:off x="228600" y="2852374"/>
            <a:ext cx="6452118" cy="2939266"/>
          </a:xfrm>
          <a:prstGeom prst="rect">
            <a:avLst/>
          </a:prstGeom>
          <a:noFill/>
        </p:spPr>
        <p:txBody>
          <a:bodyPr wrap="square">
            <a:spAutoFit/>
          </a:bodyPr>
          <a:lstStyle/>
          <a:p>
            <a:pPr marL="0" lvl="0" indent="0" algn="l" rtl="0">
              <a:lnSpc>
                <a:spcPct val="100000"/>
              </a:lnSpc>
              <a:spcBef>
                <a:spcPts val="0"/>
              </a:spcBef>
              <a:spcAft>
                <a:spcPts val="0"/>
              </a:spcAft>
              <a:buClr>
                <a:srgbClr val="5D8BBC"/>
              </a:buClr>
              <a:buSzPts val="1600"/>
              <a:buNone/>
            </a:pPr>
            <a:r>
              <a:rPr lang="en-US" sz="1600" b="1" dirty="0">
                <a:solidFill>
                  <a:srgbClr val="5D8BBC"/>
                </a:solidFill>
                <a:latin typeface="Arial"/>
                <a:ea typeface="Arial"/>
                <a:cs typeface="Arial"/>
                <a:sym typeface="Arial"/>
              </a:rPr>
              <a:t>Impact</a:t>
            </a:r>
            <a:endParaRPr lang="en-US" dirty="0"/>
          </a:p>
          <a:p>
            <a:pPr marL="285750" lvl="0" indent="-285750" algn="l" rtl="0">
              <a:lnSpc>
                <a:spcPct val="100000"/>
              </a:lnSpc>
              <a:spcBef>
                <a:spcPts val="600"/>
              </a:spcBef>
              <a:spcAft>
                <a:spcPts val="0"/>
              </a:spcAft>
              <a:buClr>
                <a:schemeClr val="dk1"/>
              </a:buClr>
              <a:buSzPts val="1400"/>
              <a:buFont typeface="Arial"/>
              <a:buChar char="•"/>
            </a:pPr>
            <a:r>
              <a:rPr lang="en-US" sz="1400" b="0" dirty="0">
                <a:solidFill>
                  <a:schemeClr val="dk1"/>
                </a:solidFill>
                <a:latin typeface="Calibri"/>
                <a:ea typeface="Calibri"/>
                <a:cs typeface="Calibri"/>
                <a:sym typeface="Calibri"/>
              </a:rPr>
              <a:t>The basic Transformer deep learning model architecture was not suitable for hydrologic modeling</a:t>
            </a:r>
          </a:p>
          <a:p>
            <a:pPr marL="285750" lvl="0" indent="-285750" algn="l" rtl="0">
              <a:lnSpc>
                <a:spcPct val="100000"/>
              </a:lnSpc>
              <a:spcBef>
                <a:spcPts val="600"/>
              </a:spcBef>
              <a:spcAft>
                <a:spcPts val="0"/>
              </a:spcAft>
              <a:buClr>
                <a:schemeClr val="dk1"/>
              </a:buClr>
              <a:buSzPts val="1400"/>
              <a:buFont typeface="Arial"/>
              <a:buChar char="•"/>
            </a:pPr>
            <a:r>
              <a:rPr lang="en-US" sz="1400" b="0" dirty="0">
                <a:solidFill>
                  <a:schemeClr val="dk1"/>
                </a:solidFill>
                <a:latin typeface="Calibri"/>
                <a:ea typeface="Calibri"/>
                <a:cs typeface="Calibri"/>
                <a:sym typeface="Calibri"/>
              </a:rPr>
              <a:t>The modified (recurrence-free) Transformer architecture was a rare competitive architecture to LSTM. As a non-recurrent model, the Transformer may bear scale advantages for learning from bigger datasets and storing knowledge.</a:t>
            </a:r>
          </a:p>
          <a:p>
            <a:pPr marL="285750" lvl="0" indent="-285750" algn="l" rtl="0">
              <a:lnSpc>
                <a:spcPct val="100000"/>
              </a:lnSpc>
              <a:spcBef>
                <a:spcPts val="600"/>
              </a:spcBef>
              <a:spcAft>
                <a:spcPts val="0"/>
              </a:spcAft>
              <a:buClr>
                <a:schemeClr val="dk1"/>
              </a:buClr>
              <a:buSzPts val="1400"/>
              <a:buFont typeface="Arial"/>
              <a:buChar char="•"/>
            </a:pPr>
            <a:r>
              <a:rPr lang="en-US" sz="1400" b="0" dirty="0">
                <a:solidFill>
                  <a:schemeClr val="dk1"/>
                </a:solidFill>
                <a:latin typeface="Calibri"/>
                <a:ea typeface="Calibri"/>
                <a:cs typeface="Calibri"/>
                <a:sym typeface="Calibri"/>
              </a:rPr>
              <a:t>The performance of these state-of-the-art models may be close to the prediction limits of the dataset. We suspect that unless we bring in new information, it is highly unlikely for any other models to produce noticeable advantages beyond these two models on this dataset, for the tests presented here. Errors with forcings, basin shapes, attributes, and discharge data are likely the remaining factors preventing higher performance.</a:t>
            </a:r>
            <a:endParaRPr lang="en-US" b="0" dirty="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7cf48d45-3ddb-4389-a9c1-c115526eb52e}" enabled="0" method="" siteId="{7cf48d45-3ddb-4389-a9c1-c115526eb52e}" removed="1"/>
</clbl:labelList>
</file>

<file path=docProps/app.xml><?xml version="1.0" encoding="utf-8"?>
<Properties xmlns="http://schemas.openxmlformats.org/officeDocument/2006/extended-properties" xmlns:vt="http://schemas.openxmlformats.org/officeDocument/2006/docPropsVTypes">
  <TotalTime>213</TotalTime>
  <Words>392</Words>
  <Application>Microsoft Office PowerPoint</Application>
  <PresentationFormat>Widescreen</PresentationFormat>
  <Paragraphs>11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Ullrich, Paul Aaron</dc:creator>
  <cp:lastModifiedBy>Kathryn Lawson</cp:lastModifiedBy>
  <cp:revision>2</cp:revision>
  <dcterms:created xsi:type="dcterms:W3CDTF">2023-03-22T21:09:49Z</dcterms:created>
  <dcterms:modified xsi:type="dcterms:W3CDTF">2024-10-01T19:08:21Z</dcterms:modified>
</cp:coreProperties>
</file>