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F79"/>
    <a:srgbClr val="416284"/>
    <a:srgbClr val="5D8BBC"/>
    <a:srgbClr val="2D4059"/>
    <a:srgbClr val="555657"/>
    <a:srgbClr val="BCE0F7"/>
    <a:srgbClr val="549A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00"/>
    <p:restoredTop sz="96327"/>
  </p:normalViewPr>
  <p:slideViewPr>
    <p:cSldViewPr snapToGrid="0">
      <p:cViewPr varScale="1">
        <p:scale>
          <a:sx n="124" d="100"/>
          <a:sy n="124" d="100"/>
        </p:scale>
        <p:origin x="7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yperFACETS High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BE18240-A671-9996-B513-38227639903D}"/>
              </a:ext>
            </a:extLst>
          </p:cNvPr>
          <p:cNvSpPr/>
          <p:nvPr userDrawn="1"/>
        </p:nvSpPr>
        <p:spPr>
          <a:xfrm>
            <a:off x="1" y="0"/>
            <a:ext cx="12192000" cy="970028"/>
          </a:xfrm>
          <a:prstGeom prst="rect">
            <a:avLst/>
          </a:prstGeom>
          <a:solidFill>
            <a:srgbClr val="1D4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B34C7779-5143-21CE-FA35-ACD1CDF425BE}"/>
              </a:ext>
            </a:extLst>
          </p:cNvPr>
          <p:cNvSpPr>
            <a:spLocks noGrp="1"/>
          </p:cNvSpPr>
          <p:nvPr userDrawn="1">
            <p:ph type="body" sz="quarter" idx="10"/>
          </p:nvPr>
        </p:nvSpPr>
        <p:spPr>
          <a:xfrm>
            <a:off x="0" y="12739"/>
            <a:ext cx="12191999" cy="957289"/>
          </a:xfrm>
          <a:solidFill>
            <a:srgbClr val="1D4F79"/>
          </a:solidFill>
        </p:spPr>
        <p:txBody>
          <a:bodyPr anchor="ctr"/>
          <a:lstStyle>
            <a:lvl1pPr marL="0" indent="0" algn="ctr">
              <a:buNone/>
              <a:defRPr b="1">
                <a:solidFill>
                  <a:schemeClr val="bg1"/>
                </a:solidFill>
              </a:defRPr>
            </a:lvl1pPr>
            <a:lvl5pPr marL="1828800" indent="0">
              <a:buNone/>
              <a:defRPr/>
            </a:lvl5pPr>
          </a:lstStyle>
          <a:p>
            <a:pPr lvl="0"/>
            <a:endParaRPr lang="en-US" dirty="0"/>
          </a:p>
        </p:txBody>
      </p:sp>
      <p:sp>
        <p:nvSpPr>
          <p:cNvPr id="21" name="Content Placeholder 20">
            <a:extLst>
              <a:ext uri="{FF2B5EF4-FFF2-40B4-BE49-F238E27FC236}">
                <a16:creationId xmlns:a16="http://schemas.microsoft.com/office/drawing/2014/main" id="{C71597FA-8566-9AF9-690D-67DE107126BC}"/>
              </a:ext>
            </a:extLst>
          </p:cNvPr>
          <p:cNvSpPr>
            <a:spLocks noGrp="1"/>
          </p:cNvSpPr>
          <p:nvPr userDrawn="1">
            <p:ph sz="quarter" idx="11"/>
          </p:nvPr>
        </p:nvSpPr>
        <p:spPr>
          <a:xfrm>
            <a:off x="228600" y="1173164"/>
            <a:ext cx="7046843" cy="418402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22">
            <a:extLst>
              <a:ext uri="{FF2B5EF4-FFF2-40B4-BE49-F238E27FC236}">
                <a16:creationId xmlns:a16="http://schemas.microsoft.com/office/drawing/2014/main" id="{55D447D5-7B3B-8FF1-8321-75D254327083}"/>
              </a:ext>
            </a:extLst>
          </p:cNvPr>
          <p:cNvSpPr>
            <a:spLocks noGrp="1"/>
          </p:cNvSpPr>
          <p:nvPr userDrawn="1">
            <p:ph type="pic" sz="quarter" idx="12" hasCustomPrompt="1"/>
          </p:nvPr>
        </p:nvSpPr>
        <p:spPr>
          <a:xfrm>
            <a:off x="7345018" y="1173162"/>
            <a:ext cx="4642196" cy="4995293"/>
          </a:xfrm>
        </p:spPr>
        <p:txBody>
          <a:bodyPr/>
          <a:lstStyle>
            <a:lvl1pPr marL="0" indent="0">
              <a:buNone/>
              <a:defRPr/>
            </a:lvl1pPr>
          </a:lstStyle>
          <a:p>
            <a:r>
              <a:rPr lang="en-US" dirty="0"/>
              <a:t>Figure</a:t>
            </a:r>
          </a:p>
        </p:txBody>
      </p:sp>
      <p:sp>
        <p:nvSpPr>
          <p:cNvPr id="25" name="Text Placeholder 24">
            <a:extLst>
              <a:ext uri="{FF2B5EF4-FFF2-40B4-BE49-F238E27FC236}">
                <a16:creationId xmlns:a16="http://schemas.microsoft.com/office/drawing/2014/main" id="{A6169E90-7E91-3B26-3F25-4158CE351257}"/>
              </a:ext>
            </a:extLst>
          </p:cNvPr>
          <p:cNvSpPr>
            <a:spLocks noGrp="1"/>
          </p:cNvSpPr>
          <p:nvPr userDrawn="1">
            <p:ph type="body" sz="quarter" idx="13" hasCustomPrompt="1"/>
          </p:nvPr>
        </p:nvSpPr>
        <p:spPr>
          <a:xfrm>
            <a:off x="39756" y="5517094"/>
            <a:ext cx="7235687" cy="655637"/>
          </a:xfrm>
          <a:solidFill>
            <a:schemeClr val="accent5">
              <a:lumMod val="20000"/>
              <a:lumOff val="80000"/>
            </a:schemeClr>
          </a:solidFill>
          <a:ln>
            <a:noFill/>
          </a:ln>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dirty="0"/>
              <a:t>Citation</a:t>
            </a:r>
          </a:p>
        </p:txBody>
      </p:sp>
      <p:pic>
        <p:nvPicPr>
          <p:cNvPr id="3" name="Picture 2" descr="A picture containing text, clipart&#10;&#10;Description automatically generated">
            <a:extLst>
              <a:ext uri="{FF2B5EF4-FFF2-40B4-BE49-F238E27FC236}">
                <a16:creationId xmlns:a16="http://schemas.microsoft.com/office/drawing/2014/main" id="{9D9BA271-6710-CC8F-F0C6-0324C6D04050}"/>
              </a:ext>
            </a:extLst>
          </p:cNvPr>
          <p:cNvPicPr>
            <a:picLocks noChangeAspect="1"/>
          </p:cNvPicPr>
          <p:nvPr userDrawn="1"/>
        </p:nvPicPr>
        <p:blipFill>
          <a:blip r:embed="rId2"/>
          <a:stretch>
            <a:fillRect/>
          </a:stretch>
        </p:blipFill>
        <p:spPr>
          <a:xfrm>
            <a:off x="9228222" y="6303466"/>
            <a:ext cx="2935186" cy="481333"/>
          </a:xfrm>
          <a:prstGeom prst="rect">
            <a:avLst/>
          </a:prstGeom>
        </p:spPr>
      </p:pic>
      <p:sp>
        <p:nvSpPr>
          <p:cNvPr id="29" name="Rectangle 28">
            <a:extLst>
              <a:ext uri="{FF2B5EF4-FFF2-40B4-BE49-F238E27FC236}">
                <a16:creationId xmlns:a16="http://schemas.microsoft.com/office/drawing/2014/main" id="{001E0D70-4E91-C285-AF2A-8AF837295731}"/>
              </a:ext>
            </a:extLst>
          </p:cNvPr>
          <p:cNvSpPr/>
          <p:nvPr userDrawn="1"/>
        </p:nvSpPr>
        <p:spPr>
          <a:xfrm>
            <a:off x="0" y="6217749"/>
            <a:ext cx="8347934" cy="640251"/>
          </a:xfrm>
          <a:prstGeom prst="rect">
            <a:avLst/>
          </a:prstGeom>
          <a:solidFill>
            <a:srgbClr val="1D4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24CBF95A-5B94-6093-0D14-A201480BBB10}"/>
              </a:ext>
            </a:extLst>
          </p:cNvPr>
          <p:cNvSpPr/>
          <p:nvPr userDrawn="1"/>
        </p:nvSpPr>
        <p:spPr>
          <a:xfrm>
            <a:off x="7648688" y="6217749"/>
            <a:ext cx="1301638" cy="640251"/>
          </a:xfrm>
          <a:prstGeom prst="parallelogram">
            <a:avLst>
              <a:gd name="adj" fmla="val 21529"/>
            </a:avLst>
          </a:prstGeom>
          <a:solidFill>
            <a:srgbClr val="1D4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arallelogram 30">
            <a:extLst>
              <a:ext uri="{FF2B5EF4-FFF2-40B4-BE49-F238E27FC236}">
                <a16:creationId xmlns:a16="http://schemas.microsoft.com/office/drawing/2014/main" id="{DC4A8D78-FEF4-BD65-5EA4-315F210D9A6B}"/>
              </a:ext>
            </a:extLst>
          </p:cNvPr>
          <p:cNvSpPr/>
          <p:nvPr userDrawn="1"/>
        </p:nvSpPr>
        <p:spPr>
          <a:xfrm>
            <a:off x="8832850" y="6217749"/>
            <a:ext cx="200827" cy="640251"/>
          </a:xfrm>
          <a:prstGeom prst="parallelogram">
            <a:avLst>
              <a:gd name="adj" fmla="val 70539"/>
            </a:avLst>
          </a:prstGeom>
          <a:solidFill>
            <a:srgbClr val="1D4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SC Logos | U.S. DOE Office of Science (SC)">
            <a:extLst>
              <a:ext uri="{FF2B5EF4-FFF2-40B4-BE49-F238E27FC236}">
                <a16:creationId xmlns:a16="http://schemas.microsoft.com/office/drawing/2014/main" id="{4DE1D5AB-E320-1E35-9E2F-6A9B36AF896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6294956"/>
            <a:ext cx="2969250" cy="49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814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9309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8D6C4F-31F1-BD78-32FE-7304AA80B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1A31DF-B457-FC01-4847-402DDABE3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0878B-27F9-975A-04C4-F2976FB7FF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4E65F-3932-8741-91B4-E7F3FA2AE57B}" type="datetimeFigureOut">
              <a:rPr lang="en-US" smtClean="0"/>
              <a:t>2/25/24</a:t>
            </a:fld>
            <a:endParaRPr lang="en-US"/>
          </a:p>
        </p:txBody>
      </p:sp>
      <p:sp>
        <p:nvSpPr>
          <p:cNvPr id="5" name="Footer Placeholder 4">
            <a:extLst>
              <a:ext uri="{FF2B5EF4-FFF2-40B4-BE49-F238E27FC236}">
                <a16:creationId xmlns:a16="http://schemas.microsoft.com/office/drawing/2014/main" id="{730C4DBD-A917-9197-F0E0-A48D1B4522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3F1A4A-DAFB-80AC-757D-84513CCABA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92244-F714-3B47-A3E2-A1980DE0C5F1}" type="slidenum">
              <a:rPr lang="en-US" smtClean="0"/>
              <a:t>‹#›</a:t>
            </a:fld>
            <a:endParaRPr lang="en-US"/>
          </a:p>
        </p:txBody>
      </p:sp>
    </p:spTree>
    <p:extLst>
      <p:ext uri="{BB962C8B-B14F-4D97-AF65-F5344CB8AC3E}">
        <p14:creationId xmlns:p14="http://schemas.microsoft.com/office/powerpoint/2010/main" val="201927933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AAB7125-6DA7-7787-9549-BA3963939581}"/>
              </a:ext>
            </a:extLst>
          </p:cNvPr>
          <p:cNvSpPr>
            <a:spLocks noGrp="1"/>
          </p:cNvSpPr>
          <p:nvPr>
            <p:ph type="body" sz="quarter" idx="10"/>
          </p:nvPr>
        </p:nvSpPr>
        <p:spPr/>
        <p:txBody>
          <a:bodyPr>
            <a:normAutofit/>
          </a:bodyPr>
          <a:lstStyle/>
          <a:p>
            <a:r>
              <a:rPr lang="en-US" b="1" dirty="0"/>
              <a:t>The June 2012 North American Derecho:</a:t>
            </a:r>
            <a:br>
              <a:rPr lang="en-US" b="1" dirty="0"/>
            </a:br>
            <a:r>
              <a:rPr lang="en-US" b="1" dirty="0"/>
              <a:t>A Testbed for Regional and Cloud-System Resolving Models</a:t>
            </a:r>
          </a:p>
        </p:txBody>
      </p:sp>
      <p:sp>
        <p:nvSpPr>
          <p:cNvPr id="8" name="Content Placeholder 7">
            <a:extLst>
              <a:ext uri="{FF2B5EF4-FFF2-40B4-BE49-F238E27FC236}">
                <a16:creationId xmlns:a16="http://schemas.microsoft.com/office/drawing/2014/main" id="{4BD4CC3C-6069-1668-7FFD-790859CF46AA}"/>
              </a:ext>
            </a:extLst>
          </p:cNvPr>
          <p:cNvSpPr>
            <a:spLocks noGrp="1"/>
          </p:cNvSpPr>
          <p:nvPr>
            <p:ph sz="quarter" idx="11"/>
          </p:nvPr>
        </p:nvSpPr>
        <p:spPr>
          <a:xfrm>
            <a:off x="228600" y="1173164"/>
            <a:ext cx="6039976" cy="4184028"/>
          </a:xfrm>
        </p:spPr>
        <p:txBody>
          <a:bodyPr>
            <a:noAutofit/>
          </a:bodyPr>
          <a:lstStyle/>
          <a:p>
            <a:pPr marL="0" indent="0">
              <a:spcBef>
                <a:spcPts val="0"/>
              </a:spcBef>
              <a:spcAft>
                <a:spcPts val="600"/>
              </a:spcAft>
              <a:buNone/>
            </a:pPr>
            <a:r>
              <a:rPr lang="en-US" sz="1600" b="1" dirty="0">
                <a:solidFill>
                  <a:srgbClr val="5D8BBC"/>
                </a:solidFill>
                <a:latin typeface="Arial" panose="020B0604020202020204" pitchFamily="34" charset="0"/>
                <a:cs typeface="Arial" panose="020B0604020202020204" pitchFamily="34" charset="0"/>
              </a:rPr>
              <a:t>Objective</a:t>
            </a:r>
          </a:p>
          <a:p>
            <a:pPr marL="0" indent="0" defTabSz="914400">
              <a:spcBef>
                <a:spcPts val="0"/>
              </a:spcBef>
              <a:buNone/>
            </a:pPr>
            <a:r>
              <a:rPr lang="en-US" sz="1400" dirty="0"/>
              <a:t>The June 2012 North American Derecho delivered extreme winds and heavy precipitation to much of the U.S. Northeast, leaving devastation in its wake. This study demonstrates the feasibility of simulating the 2012 North American Derecho in the regionally-refined Simple Cloud Resolving E3SM Model (SCREAM) and proposes a testbed based on this historically impactful event.</a:t>
            </a:r>
            <a:endParaRPr lang="en-US" sz="1400" b="0" dirty="0">
              <a:solidFill>
                <a:schemeClr val="tx1"/>
              </a:solidFill>
              <a:latin typeface="+mn-lt"/>
            </a:endParaRPr>
          </a:p>
          <a:p>
            <a:pPr marL="285750" indent="-285750" defTabSz="914400">
              <a:spcBef>
                <a:spcPts val="0"/>
              </a:spcBef>
              <a:buFont typeface="Arial" panose="020B0604020202020204" pitchFamily="34" charset="0"/>
              <a:buChar char="•"/>
            </a:pPr>
            <a:endParaRPr lang="en-US" sz="600" b="0" dirty="0">
              <a:solidFill>
                <a:schemeClr val="tx1"/>
              </a:solidFill>
            </a:endParaRPr>
          </a:p>
          <a:p>
            <a:pPr marL="0" indent="0">
              <a:spcBef>
                <a:spcPts val="0"/>
              </a:spcBef>
              <a:spcAft>
                <a:spcPts val="600"/>
              </a:spcAft>
              <a:buNone/>
            </a:pPr>
            <a:r>
              <a:rPr lang="en-US" sz="1600" b="1" dirty="0">
                <a:solidFill>
                  <a:srgbClr val="5D8BBC"/>
                </a:solidFill>
                <a:latin typeface="Arial" panose="020B0604020202020204" pitchFamily="34" charset="0"/>
                <a:cs typeface="Arial" panose="020B0604020202020204" pitchFamily="34" charset="0"/>
              </a:rPr>
              <a:t>Approach</a:t>
            </a:r>
          </a:p>
          <a:p>
            <a:pPr marL="0" indent="0">
              <a:spcBef>
                <a:spcPts val="0"/>
              </a:spcBef>
              <a:buNone/>
            </a:pPr>
            <a:r>
              <a:rPr lang="en-US" sz="1400" dirty="0"/>
              <a:t>A set of metrics and diagnostics based on the observed </a:t>
            </a:r>
            <a:r>
              <a:rPr lang="en-US" sz="1400" b="0" dirty="0">
                <a:solidFill>
                  <a:schemeClr val="tx1"/>
                </a:solidFill>
                <a:latin typeface="+mn-lt"/>
              </a:rPr>
              <a:t>2012 North American Derecho has been developed for intercomparing model </a:t>
            </a:r>
            <a:r>
              <a:rPr lang="en-US" sz="1400" dirty="0"/>
              <a:t>simulations. </a:t>
            </a:r>
            <a:r>
              <a:rPr lang="en-US" sz="1400" b="0" dirty="0">
                <a:solidFill>
                  <a:schemeClr val="tx1"/>
                </a:solidFill>
                <a:latin typeface="+mn-lt"/>
              </a:rPr>
              <a:t>This historically impactful storm was simulated in SCREAM at 1.6km, 3.25km and 7.5km grid spacing over its historical path, and in the Weather Research and Forecasting (WRF) model at 3.25km. </a:t>
            </a:r>
            <a:r>
              <a:rPr lang="en-US" sz="1400" dirty="0"/>
              <a:t>Results showed that SCREAM is comparable in performance to WRF for this event, despite being a global climate model.</a:t>
            </a:r>
            <a:endParaRPr lang="en-US" sz="1400" b="0" dirty="0">
              <a:solidFill>
                <a:schemeClr val="tx1"/>
              </a:solidFill>
              <a:latin typeface="+mn-lt"/>
            </a:endParaRPr>
          </a:p>
          <a:p>
            <a:pPr marL="285750" indent="-285750" defTabSz="914400">
              <a:spcBef>
                <a:spcPts val="0"/>
              </a:spcBef>
              <a:buFont typeface="Arial" panose="020B0604020202020204" pitchFamily="34" charset="0"/>
              <a:buChar char="•"/>
            </a:pPr>
            <a:endParaRPr lang="en-US" sz="600" b="0" dirty="0">
              <a:solidFill>
                <a:schemeClr val="tx1"/>
              </a:solidFill>
              <a:latin typeface="+mn-lt"/>
            </a:endParaRPr>
          </a:p>
          <a:p>
            <a:pPr marL="0" indent="0" defTabSz="914400">
              <a:spcBef>
                <a:spcPts val="0"/>
              </a:spcBef>
              <a:spcAft>
                <a:spcPts val="600"/>
              </a:spcAft>
              <a:buNone/>
            </a:pPr>
            <a:r>
              <a:rPr lang="en-US" sz="1600" b="1" dirty="0">
                <a:solidFill>
                  <a:srgbClr val="5D8BBC"/>
                </a:solidFill>
                <a:latin typeface="Arial" panose="020B0604020202020204" pitchFamily="34" charset="0"/>
                <a:cs typeface="Arial" panose="020B0604020202020204" pitchFamily="34" charset="0"/>
              </a:rPr>
              <a:t>Impact</a:t>
            </a:r>
          </a:p>
          <a:p>
            <a:pPr marL="0" indent="0" defTabSz="914400">
              <a:spcBef>
                <a:spcPts val="0"/>
              </a:spcBef>
              <a:buNone/>
            </a:pPr>
            <a:r>
              <a:rPr lang="en-US" sz="1400" b="0" dirty="0">
                <a:solidFill>
                  <a:schemeClr val="tx1"/>
                </a:solidFill>
                <a:latin typeface="+mn-lt"/>
              </a:rPr>
              <a:t>E3SM/SCREAM has immense potential for simulating historic extrem</a:t>
            </a:r>
            <a:r>
              <a:rPr lang="en-US" sz="1400" dirty="0"/>
              <a:t>e weather events and their future analogs. This study successfully demonstrated how it can be used for studying similar local-to-regional-scale high-impact extremes.</a:t>
            </a:r>
            <a:endParaRPr lang="en-US" sz="1400" b="0" dirty="0">
              <a:solidFill>
                <a:schemeClr val="tx1"/>
              </a:solidFill>
              <a:latin typeface="+mn-lt"/>
            </a:endParaRPr>
          </a:p>
          <a:p>
            <a:pPr marL="0" indent="0">
              <a:spcBef>
                <a:spcPts val="0"/>
              </a:spcBef>
              <a:buNone/>
            </a:pPr>
            <a:endParaRPr lang="en-US" sz="1400" b="1" dirty="0">
              <a:solidFill>
                <a:srgbClr val="555657"/>
              </a:solidFill>
            </a:endParaRPr>
          </a:p>
          <a:p>
            <a:pPr marL="0" indent="0">
              <a:spcBef>
                <a:spcPts val="0"/>
              </a:spcBef>
              <a:buNone/>
            </a:pPr>
            <a:endParaRPr lang="en-US" sz="1400" dirty="0"/>
          </a:p>
        </p:txBody>
      </p:sp>
      <p:sp>
        <p:nvSpPr>
          <p:cNvPr id="14" name="Text Placeholder 13">
            <a:extLst>
              <a:ext uri="{FF2B5EF4-FFF2-40B4-BE49-F238E27FC236}">
                <a16:creationId xmlns:a16="http://schemas.microsoft.com/office/drawing/2014/main" id="{CBD636A8-3D6E-8DA4-5009-F914CA63870A}"/>
              </a:ext>
            </a:extLst>
          </p:cNvPr>
          <p:cNvSpPr>
            <a:spLocks noGrp="1"/>
          </p:cNvSpPr>
          <p:nvPr>
            <p:ph type="body" sz="quarter" idx="13"/>
          </p:nvPr>
        </p:nvSpPr>
        <p:spPr>
          <a:xfrm>
            <a:off x="39757" y="5517094"/>
            <a:ext cx="7139520" cy="655637"/>
          </a:xfrm>
        </p:spPr>
        <p:txBody>
          <a:bodyPr/>
          <a:lstStyle/>
          <a:p>
            <a:r>
              <a:rPr lang="en-US" dirty="0"/>
              <a:t>Liu, W., P.A. Ullrich, J. Li, C. </a:t>
            </a:r>
            <a:r>
              <a:rPr lang="en-US" dirty="0" err="1"/>
              <a:t>Zarzycki</a:t>
            </a:r>
            <a:r>
              <a:rPr lang="en-US" dirty="0"/>
              <a:t>, P.M. Caldwell, L.R. Leung and Y. Qian (2023) “</a:t>
            </a:r>
            <a:r>
              <a:rPr lang="en-US" b="1" dirty="0"/>
              <a:t>The June 2012 North American Derecho: A testbed for evaluating regional and global climate modeling systems at cloud-resolving scales</a:t>
            </a:r>
            <a:r>
              <a:rPr lang="en-US" dirty="0"/>
              <a:t>” </a:t>
            </a:r>
            <a:r>
              <a:rPr lang="en-US" i="1" dirty="0"/>
              <a:t>J. Adv. Model. Earth Sys.</a:t>
            </a:r>
            <a:r>
              <a:rPr lang="en-US" dirty="0"/>
              <a:t> 15 (4), e2022MS003358, </a:t>
            </a:r>
            <a:r>
              <a:rPr lang="en-US" dirty="0" err="1"/>
              <a:t>doi</a:t>
            </a:r>
            <a:r>
              <a:rPr lang="en-US" dirty="0"/>
              <a:t>: 10.1029/2022MS003358. </a:t>
            </a:r>
          </a:p>
        </p:txBody>
      </p:sp>
      <p:sp>
        <p:nvSpPr>
          <p:cNvPr id="9" name="TextBox 8">
            <a:extLst>
              <a:ext uri="{FF2B5EF4-FFF2-40B4-BE49-F238E27FC236}">
                <a16:creationId xmlns:a16="http://schemas.microsoft.com/office/drawing/2014/main" id="{0A665418-4C7B-63CC-99E0-7277E7E7BA28}"/>
              </a:ext>
            </a:extLst>
          </p:cNvPr>
          <p:cNvSpPr txBox="1"/>
          <p:nvPr/>
        </p:nvSpPr>
        <p:spPr>
          <a:xfrm>
            <a:off x="7315905" y="5315284"/>
            <a:ext cx="4671309" cy="769441"/>
          </a:xfrm>
          <a:prstGeom prst="rect">
            <a:avLst/>
          </a:prstGeom>
          <a:noFill/>
        </p:spPr>
        <p:txBody>
          <a:bodyPr wrap="square" rtlCol="0">
            <a:spAutoFit/>
          </a:bodyPr>
          <a:lstStyle/>
          <a:p>
            <a:r>
              <a:rPr lang="en-US" sz="1100" b="1" dirty="0">
                <a:solidFill>
                  <a:srgbClr val="416284"/>
                </a:solidFill>
                <a:latin typeface="Arial" panose="020B0604020202020204" pitchFamily="34" charset="0"/>
                <a:cs typeface="Arial" panose="020B0604020202020204" pitchFamily="34" charset="0"/>
              </a:rPr>
              <a:t>(Top Left)</a:t>
            </a:r>
            <a:r>
              <a:rPr lang="en-US" sz="1100" dirty="0">
                <a:solidFill>
                  <a:srgbClr val="416284"/>
                </a:solidFill>
                <a:latin typeface="Arial" panose="020B0604020202020204" pitchFamily="34" charset="0"/>
                <a:cs typeface="Arial" panose="020B0604020202020204" pitchFamily="34" charset="0"/>
              </a:rPr>
              <a:t> The radar composite of the derecho event as it moved from Illinois to the East Coast. </a:t>
            </a:r>
            <a:r>
              <a:rPr lang="en-US" sz="1100" b="1" dirty="0">
                <a:solidFill>
                  <a:srgbClr val="416284"/>
                </a:solidFill>
                <a:latin typeface="Arial" panose="020B0604020202020204" pitchFamily="34" charset="0"/>
                <a:cs typeface="Arial" panose="020B0604020202020204" pitchFamily="34" charset="0"/>
              </a:rPr>
              <a:t>(Bottom Left)</a:t>
            </a:r>
            <a:r>
              <a:rPr lang="en-US" sz="1100" dirty="0">
                <a:solidFill>
                  <a:srgbClr val="416284"/>
                </a:solidFill>
                <a:latin typeface="Arial" panose="020B0604020202020204" pitchFamily="34" charset="0"/>
                <a:cs typeface="Arial" panose="020B0604020202020204" pitchFamily="34" charset="0"/>
              </a:rPr>
              <a:t> The regionally refined SCREAM grid used for simulating the event. </a:t>
            </a:r>
            <a:r>
              <a:rPr lang="en-US" sz="1100" b="1" dirty="0">
                <a:solidFill>
                  <a:srgbClr val="416284"/>
                </a:solidFill>
                <a:latin typeface="Arial" panose="020B0604020202020204" pitchFamily="34" charset="0"/>
                <a:cs typeface="Arial" panose="020B0604020202020204" pitchFamily="34" charset="0"/>
              </a:rPr>
              <a:t>(Right)</a:t>
            </a:r>
            <a:r>
              <a:rPr lang="en-US" sz="1100" dirty="0">
                <a:solidFill>
                  <a:srgbClr val="416284"/>
                </a:solidFill>
                <a:latin typeface="Arial" panose="020B0604020202020204" pitchFamily="34" charset="0"/>
                <a:cs typeface="Arial" panose="020B0604020202020204" pitchFamily="34" charset="0"/>
              </a:rPr>
              <a:t> A snapshot of the simulated storm on 2012 June 30 at 02:00 UTC.</a:t>
            </a:r>
          </a:p>
        </p:txBody>
      </p:sp>
      <p:pic>
        <p:nvPicPr>
          <p:cNvPr id="7" name="Picture 4">
            <a:extLst>
              <a:ext uri="{FF2B5EF4-FFF2-40B4-BE49-F238E27FC236}">
                <a16:creationId xmlns:a16="http://schemas.microsoft.com/office/drawing/2014/main" id="{E97DB6F6-A271-556A-A347-2CD5DBE36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576" y="1109932"/>
            <a:ext cx="2563273" cy="18983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8F79B7A0-4D39-C003-57C1-8261613DF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7125" y="3233562"/>
            <a:ext cx="2023106" cy="1898396"/>
          </a:xfrm>
          <a:prstGeom prst="rect">
            <a:avLst/>
          </a:prstGeom>
        </p:spPr>
      </p:pic>
      <p:pic>
        <p:nvPicPr>
          <p:cNvPr id="11" name="Picture 10" descr="A collage of maps of weather&#10;&#10;Description automatically generated">
            <a:extLst>
              <a:ext uri="{FF2B5EF4-FFF2-40B4-BE49-F238E27FC236}">
                <a16:creationId xmlns:a16="http://schemas.microsoft.com/office/drawing/2014/main" id="{821EB79C-0E1C-ABCF-A68E-288AA4BA64FA}"/>
              </a:ext>
            </a:extLst>
          </p:cNvPr>
          <p:cNvPicPr>
            <a:picLocks noChangeAspect="1"/>
          </p:cNvPicPr>
          <p:nvPr/>
        </p:nvPicPr>
        <p:blipFill>
          <a:blip r:embed="rId4"/>
          <a:stretch>
            <a:fillRect/>
          </a:stretch>
        </p:blipFill>
        <p:spPr>
          <a:xfrm>
            <a:off x="8872945" y="1109932"/>
            <a:ext cx="3287899" cy="3925171"/>
          </a:xfrm>
          <a:prstGeom prst="rect">
            <a:avLst/>
          </a:prstGeom>
        </p:spPr>
      </p:pic>
      <p:sp>
        <p:nvSpPr>
          <p:cNvPr id="13" name="Parallelogram 12">
            <a:extLst>
              <a:ext uri="{FF2B5EF4-FFF2-40B4-BE49-F238E27FC236}">
                <a16:creationId xmlns:a16="http://schemas.microsoft.com/office/drawing/2014/main" id="{91CB5FE5-A781-A59D-BFE5-BEE5E0C29A24}"/>
              </a:ext>
            </a:extLst>
          </p:cNvPr>
          <p:cNvSpPr/>
          <p:nvPr/>
        </p:nvSpPr>
        <p:spPr>
          <a:xfrm>
            <a:off x="7315905" y="6203553"/>
            <a:ext cx="1570969" cy="674995"/>
          </a:xfrm>
          <a:prstGeom prst="parallelogram">
            <a:avLst>
              <a:gd name="adj" fmla="val 2168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F213DD13-6985-60B9-CB45-0EF7E36CA7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1864" y="6258788"/>
            <a:ext cx="1047329" cy="561030"/>
          </a:xfrm>
          <a:prstGeom prst="rect">
            <a:avLst/>
          </a:prstGeom>
          <a:noFill/>
          <a:ln w="1905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981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TotalTime>
  <Words>322</Words>
  <Application>Microsoft Macintosh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Ullrich, Paul Aaron</dc:creator>
  <cp:lastModifiedBy>Paul A Ullrich</cp:lastModifiedBy>
  <cp:revision>33</cp:revision>
  <dcterms:created xsi:type="dcterms:W3CDTF">2023-03-22T21:09:49Z</dcterms:created>
  <dcterms:modified xsi:type="dcterms:W3CDTF">2024-02-25T23:37:42Z</dcterms:modified>
</cp:coreProperties>
</file>