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0" autoAdjust="0"/>
    <p:restoredTop sz="94660"/>
  </p:normalViewPr>
  <p:slideViewPr>
    <p:cSldViewPr snapToGrid="0">
      <p:cViewPr varScale="1">
        <p:scale>
          <a:sx n="128" d="100"/>
          <a:sy n="128" d="100"/>
        </p:scale>
        <p:origin x="944" y="17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6/10/24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6/10/24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6/10/24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map of the united states&#10;&#10;Description automatically generated">
            <a:extLst>
              <a:ext uri="{FF2B5EF4-FFF2-40B4-BE49-F238E27FC236}">
                <a16:creationId xmlns:a16="http://schemas.microsoft.com/office/drawing/2014/main" id="{DFFFBD25-99FD-C2AA-5F53-9CE656CFA5C7}"/>
              </a:ext>
            </a:extLst>
          </p:cNvPr>
          <p:cNvPicPr>
            <a:picLocks noChangeAspect="1"/>
          </p:cNvPicPr>
          <p:nvPr/>
        </p:nvPicPr>
        <p:blipFill rotWithShape="1">
          <a:blip r:embed="rId2">
            <a:extLst>
              <a:ext uri="{28A0092B-C50C-407E-A947-70E740481C1C}">
                <a14:useLocalDpi xmlns:a14="http://schemas.microsoft.com/office/drawing/2010/main" val="0"/>
              </a:ext>
            </a:extLst>
          </a:blip>
          <a:srcRect l="11528"/>
          <a:stretch/>
        </p:blipFill>
        <p:spPr>
          <a:xfrm>
            <a:off x="4909204" y="402995"/>
            <a:ext cx="3875786" cy="4672885"/>
          </a:xfrm>
          <a:prstGeom prst="rect">
            <a:avLst/>
          </a:prstGeom>
        </p:spPr>
      </p:pic>
      <p:sp>
        <p:nvSpPr>
          <p:cNvPr id="120" name="Shape 120"/>
          <p:cNvSpPr/>
          <p:nvPr/>
        </p:nvSpPr>
        <p:spPr>
          <a:xfrm>
            <a:off x="265012" y="4154954"/>
            <a:ext cx="4644192" cy="1841851"/>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marR="0">
              <a:spcBef>
                <a:spcPts val="0"/>
              </a:spcBef>
              <a:spcAft>
                <a:spcPts val="0"/>
              </a:spcAft>
            </a:pPr>
            <a:r>
              <a:rPr lang="en-US" sz="1300" dirty="0">
                <a:latin typeface="Calibri" panose="020F0502020204030204" pitchFamily="34" charset="0"/>
                <a:cs typeface="Calibri" panose="020F0502020204030204" pitchFamily="34" charset="0"/>
              </a:rPr>
              <a:t>We present a new database of Western U.S. water rights records (</a:t>
            </a:r>
            <a:r>
              <a:rPr lang="en-US" sz="1300" dirty="0" err="1">
                <a:latin typeface="Calibri" panose="020F0502020204030204" pitchFamily="34" charset="0"/>
                <a:cs typeface="Calibri" panose="020F0502020204030204" pitchFamily="34" charset="0"/>
              </a:rPr>
              <a:t>HarDWR</a:t>
            </a:r>
            <a:r>
              <a:rPr lang="en-US" sz="1300" dirty="0">
                <a:latin typeface="Calibri" panose="020F0502020204030204" pitchFamily="34" charset="0"/>
                <a:cs typeface="Calibri" panose="020F0502020204030204" pitchFamily="34" charset="0"/>
              </a:rPr>
              <a:t>), featuring consistent identifiers for water management units and water rights records, and a categorization scheme for broad use categories. Developed for a study on intersectoral water allocation through water markets, this database is designed for use with the Water Balance Model (WBM) and is publicly available to support further research on U.S. Western water management.</a:t>
            </a:r>
          </a:p>
        </p:txBody>
      </p:sp>
      <p:sp>
        <p:nvSpPr>
          <p:cNvPr id="121" name="Shape 121"/>
          <p:cNvSpPr/>
          <p:nvPr/>
        </p:nvSpPr>
        <p:spPr>
          <a:xfrm>
            <a:off x="257568" y="131672"/>
            <a:ext cx="8240811" cy="749244"/>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000" dirty="0">
                <a:latin typeface="Calibri" panose="020F0502020204030204" pitchFamily="34" charset="0"/>
                <a:cs typeface="Calibri" panose="020F0502020204030204" pitchFamily="34" charset="0"/>
              </a:rPr>
              <a:t>Harmonized Database of Western U.S. Water Rights (</a:t>
            </a:r>
            <a:r>
              <a:rPr lang="en-US" sz="2000" dirty="0" err="1">
                <a:latin typeface="Calibri" panose="020F0502020204030204" pitchFamily="34" charset="0"/>
                <a:cs typeface="Calibri" panose="020F0502020204030204" pitchFamily="34" charset="0"/>
              </a:rPr>
              <a:t>HarDWR</a:t>
            </a:r>
            <a:r>
              <a:rPr lang="en-US" sz="2000" dirty="0">
                <a:latin typeface="Calibri" panose="020F0502020204030204" pitchFamily="34" charset="0"/>
                <a:cs typeface="Calibri" panose="020F0502020204030204" pitchFamily="34" charset="0"/>
              </a:rPr>
              <a:t>) v.1</a:t>
            </a:r>
          </a:p>
          <a:p>
            <a:r>
              <a:rPr lang="en-US" sz="2400" dirty="0">
                <a:latin typeface="Calibri" panose="020F0502020204030204" pitchFamily="34" charset="0"/>
                <a:cs typeface="Calibri" panose="020F0502020204030204" pitchFamily="34" charset="0"/>
              </a:rPr>
              <a:t> </a:t>
            </a:r>
          </a:p>
        </p:txBody>
      </p:sp>
      <p:sp>
        <p:nvSpPr>
          <p:cNvPr id="122" name="Shape 122"/>
          <p:cNvSpPr/>
          <p:nvPr/>
        </p:nvSpPr>
        <p:spPr>
          <a:xfrm>
            <a:off x="277658" y="1195473"/>
            <a:ext cx="4814390" cy="699615"/>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lang="en-US" sz="1600" dirty="0">
                <a:latin typeface="Calibri" panose="020F0502020204030204" pitchFamily="34" charset="0"/>
                <a:cs typeface="Calibri" panose="020F0502020204030204" pitchFamily="34" charset="0"/>
              </a:rPr>
              <a:t>Objective</a:t>
            </a:r>
          </a:p>
          <a:p>
            <a:r>
              <a:rPr lang="en-US" sz="1300" dirty="0">
                <a:latin typeface="Calibri" panose="020F0502020204030204" pitchFamily="34" charset="0"/>
                <a:ea typeface="Times New Roman" panose="02020603050405020304" pitchFamily="18" charset="0"/>
                <a:cs typeface="Calibri" panose="020F0502020204030204" pitchFamily="34" charset="0"/>
              </a:rPr>
              <a:t>To understand and address the challenges of the current water rights system, researchers require accessible water rights data for fields such as hydrology, water management, conservation, climate change, and natural resource economics. Individual states in the U.S. West supply water rights data, but it comes in a variety of formats and categorization methods, necessitating a search of individual databases or a request for data access from state regulatory agencies. We aimed to collect water rights records, harmonize them into a consistently formatted database, and make this database available for more comprehensive regional analyses.</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265013" y="2621723"/>
            <a:ext cx="4644191" cy="164179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300" dirty="0">
                <a:latin typeface="Calibri" panose="020F0502020204030204" pitchFamily="34" charset="0"/>
                <a:ea typeface="MS Mincho" panose="02020609040205080304" pitchFamily="49" charset="-128"/>
                <a:cs typeface="Calibri" panose="020F0502020204030204" pitchFamily="34" charset="0"/>
              </a:rPr>
              <a:t>Raw water rights data were collected from each state in the Western U.S. The records were harmonized into a single consistent format. Approximations were used to address  some inconsistencies between states, e.g. Arizona and pumping capability or New Mexico and pump installation date. Rights records were then totaled by state-defined water management areas and by year.</a:t>
            </a:r>
          </a:p>
        </p:txBody>
      </p:sp>
      <p:sp>
        <p:nvSpPr>
          <p:cNvPr id="124" name="Shape 124"/>
          <p:cNvSpPr/>
          <p:nvPr/>
        </p:nvSpPr>
        <p:spPr>
          <a:xfrm>
            <a:off x="4711148" y="5917696"/>
            <a:ext cx="4271898" cy="715837"/>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pPr marL="0" marR="0">
              <a:lnSpc>
                <a:spcPct val="115000"/>
              </a:lnSpc>
              <a:spcBef>
                <a:spcPts val="0"/>
              </a:spcBef>
              <a:spcAft>
                <a:spcPts val="0"/>
              </a:spcAft>
            </a:pPr>
            <a:r>
              <a:rPr lang="en-US" sz="900" dirty="0" err="1">
                <a:solidFill>
                  <a:schemeClr val="tx1"/>
                </a:solidFill>
                <a:latin typeface="Arial" panose="020B0604020202020204" pitchFamily="34" charset="0"/>
                <a:ea typeface="+mn-ea"/>
                <a:cs typeface="Arial" panose="020B0604020202020204" pitchFamily="34" charset="0"/>
              </a:rPr>
              <a:t>Lisk</a:t>
            </a:r>
            <a:r>
              <a:rPr lang="en-US" sz="900" dirty="0">
                <a:solidFill>
                  <a:schemeClr val="tx1"/>
                </a:solidFill>
                <a:latin typeface="Arial" panose="020B0604020202020204" pitchFamily="34" charset="0"/>
                <a:ea typeface="+mn-ea"/>
                <a:cs typeface="Arial" panose="020B0604020202020204" pitchFamily="34" charset="0"/>
              </a:rPr>
              <a:t>, M.D., Grogan, D.S., </a:t>
            </a:r>
            <a:r>
              <a:rPr lang="en-US" sz="900" dirty="0" err="1">
                <a:solidFill>
                  <a:schemeClr val="tx1"/>
                </a:solidFill>
                <a:latin typeface="Arial" panose="020B0604020202020204" pitchFamily="34" charset="0"/>
                <a:ea typeface="+mn-ea"/>
                <a:cs typeface="Arial" panose="020B0604020202020204" pitchFamily="34" charset="0"/>
              </a:rPr>
              <a:t>Zuidema</a:t>
            </a:r>
            <a:r>
              <a:rPr lang="en-US" sz="900" dirty="0">
                <a:solidFill>
                  <a:schemeClr val="tx1"/>
                </a:solidFill>
                <a:latin typeface="Arial" panose="020B0604020202020204" pitchFamily="34" charset="0"/>
                <a:ea typeface="+mn-ea"/>
                <a:cs typeface="Arial" panose="020B0604020202020204" pitchFamily="34" charset="0"/>
              </a:rPr>
              <a:t>, S., Zheng, J., </a:t>
            </a:r>
            <a:r>
              <a:rPr lang="en-US" sz="900" dirty="0" err="1">
                <a:solidFill>
                  <a:schemeClr val="tx1"/>
                </a:solidFill>
                <a:latin typeface="Arial" panose="020B0604020202020204" pitchFamily="34" charset="0"/>
                <a:ea typeface="+mn-ea"/>
                <a:cs typeface="Arial" panose="020B0604020202020204" pitchFamily="34" charset="0"/>
              </a:rPr>
              <a:t>Caccese</a:t>
            </a:r>
            <a:r>
              <a:rPr lang="en-US" sz="900" dirty="0">
                <a:solidFill>
                  <a:schemeClr val="tx1"/>
                </a:solidFill>
                <a:latin typeface="Arial" panose="020B0604020202020204" pitchFamily="34" charset="0"/>
                <a:ea typeface="+mn-ea"/>
                <a:cs typeface="Arial" panose="020B0604020202020204" pitchFamily="34" charset="0"/>
              </a:rPr>
              <a:t>, R., </a:t>
            </a:r>
            <a:r>
              <a:rPr lang="en-US" sz="900" dirty="0" err="1">
                <a:solidFill>
                  <a:schemeClr val="tx1"/>
                </a:solidFill>
                <a:latin typeface="Arial" panose="020B0604020202020204" pitchFamily="34" charset="0"/>
                <a:ea typeface="+mn-ea"/>
                <a:cs typeface="Arial" panose="020B0604020202020204" pitchFamily="34" charset="0"/>
              </a:rPr>
              <a:t>Peklak</a:t>
            </a:r>
            <a:r>
              <a:rPr lang="en-US" sz="900" dirty="0">
                <a:solidFill>
                  <a:schemeClr val="tx1"/>
                </a:solidFill>
                <a:latin typeface="Arial" panose="020B0604020202020204" pitchFamily="34" charset="0"/>
                <a:ea typeface="+mn-ea"/>
                <a:cs typeface="Arial" panose="020B0604020202020204" pitchFamily="34" charset="0"/>
              </a:rPr>
              <a:t>, D., Fisher-Vanden, K., Lammers, R., Olmstead, S., Fowler, L. Harmonized Database of Western U.S. Water Rights (</a:t>
            </a:r>
            <a:r>
              <a:rPr lang="en-US" sz="900" dirty="0" err="1">
                <a:solidFill>
                  <a:schemeClr val="tx1"/>
                </a:solidFill>
                <a:latin typeface="Arial" panose="020B0604020202020204" pitchFamily="34" charset="0"/>
                <a:ea typeface="+mn-ea"/>
                <a:cs typeface="Arial" panose="020B0604020202020204" pitchFamily="34" charset="0"/>
              </a:rPr>
              <a:t>HarDWR</a:t>
            </a:r>
            <a:r>
              <a:rPr lang="en-US" sz="900" dirty="0">
                <a:solidFill>
                  <a:schemeClr val="tx1"/>
                </a:solidFill>
                <a:latin typeface="Arial" panose="020B0604020202020204" pitchFamily="34" charset="0"/>
                <a:ea typeface="+mn-ea"/>
                <a:cs typeface="Arial" panose="020B0604020202020204" pitchFamily="34" charset="0"/>
              </a:rPr>
              <a:t>) v.1. Sci Data 11, 598 (2024). https://</a:t>
            </a:r>
            <a:r>
              <a:rPr lang="en-US" sz="900" dirty="0" err="1">
                <a:solidFill>
                  <a:schemeClr val="tx1"/>
                </a:solidFill>
                <a:latin typeface="Arial" panose="020B0604020202020204" pitchFamily="34" charset="0"/>
                <a:ea typeface="+mn-ea"/>
                <a:cs typeface="Arial" panose="020B0604020202020204" pitchFamily="34" charset="0"/>
              </a:rPr>
              <a:t>doi.org</a:t>
            </a:r>
            <a:r>
              <a:rPr lang="en-US" sz="900" dirty="0">
                <a:solidFill>
                  <a:schemeClr val="tx1"/>
                </a:solidFill>
                <a:latin typeface="Arial" panose="020B0604020202020204" pitchFamily="34" charset="0"/>
                <a:ea typeface="+mn-ea"/>
                <a:cs typeface="Arial" panose="020B0604020202020204" pitchFamily="34" charset="0"/>
              </a:rPr>
              <a:t>/10.1038/s41597-024-03434-6</a:t>
            </a:r>
            <a:endParaRPr lang="en-US" sz="900" dirty="0">
              <a:latin typeface="Arial" panose="020B0604020202020204" pitchFamily="34" charset="0"/>
              <a:ea typeface="MS Mincho" panose="02020609040205080304" pitchFamily="49" charset="-128"/>
              <a:cs typeface="Arial" panose="020B0604020202020204" pitchFamily="34" charset="0"/>
            </a:endParaRPr>
          </a:p>
        </p:txBody>
      </p:sp>
      <p:sp>
        <p:nvSpPr>
          <p:cNvPr id="8" name="Shape 119">
            <a:extLst>
              <a:ext uri="{FF2B5EF4-FFF2-40B4-BE49-F238E27FC236}">
                <a16:creationId xmlns:a16="http://schemas.microsoft.com/office/drawing/2014/main" id="{D05CE714-975C-5F45-B8FB-334BF21660D6}"/>
              </a:ext>
            </a:extLst>
          </p:cNvPr>
          <p:cNvSpPr/>
          <p:nvPr/>
        </p:nvSpPr>
        <p:spPr>
          <a:xfrm>
            <a:off x="5071958" y="5051051"/>
            <a:ext cx="3807030" cy="672300"/>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lang="en-US" sz="1300" b="1"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Two maps to highlight the states in which water rights were collected from, and the state defined water management areas.</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7897</TotalTime>
  <Words>377</Words>
  <Application>Microsoft Macintosh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Iavorivska, Lidiia</cp:lastModifiedBy>
  <cp:revision>54</cp:revision>
  <dcterms:created xsi:type="dcterms:W3CDTF">2019-03-01T18:13:06Z</dcterms:created>
  <dcterms:modified xsi:type="dcterms:W3CDTF">2024-06-10T15:34:16Z</dcterms:modified>
</cp:coreProperties>
</file>