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284"/>
    <a:srgbClr val="2D4059"/>
    <a:srgbClr val="5D8BBC"/>
    <a:srgbClr val="555657"/>
    <a:srgbClr val="BCE0F7"/>
    <a:srgbClr val="549A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0"/>
    <p:restoredTop sz="77234"/>
  </p:normalViewPr>
  <p:slideViewPr>
    <p:cSldViewPr snapToGrid="0">
      <p:cViewPr>
        <p:scale>
          <a:sx n="100" d="100"/>
          <a:sy n="100" d="100"/>
        </p:scale>
        <p:origin x="1432" y="176"/>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7E5FF-03D5-3A45-B164-E902DBD208C5}" type="datetimeFigureOut">
              <a:rPr lang="en-US" smtClean="0"/>
              <a:t>12/16/24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660C9-D211-9C4F-9AF9-B1301D5A8792}" type="slidenum">
              <a:rPr lang="en-US" smtClean="0"/>
              <a:t>‹#›</a:t>
            </a:fld>
            <a:endParaRPr lang="en-US"/>
          </a:p>
        </p:txBody>
      </p:sp>
    </p:spTree>
    <p:extLst>
      <p:ext uri="{BB962C8B-B14F-4D97-AF65-F5344CB8AC3E}">
        <p14:creationId xmlns:p14="http://schemas.microsoft.com/office/powerpoint/2010/main" val="4135841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100"/>
              </a:lnSpc>
              <a:spcAft>
                <a:spcPts val="300"/>
              </a:spcAft>
              <a:tabLst>
                <a:tab pos="2052955" algn="l"/>
              </a:tabLst>
            </a:pPr>
            <a:r>
              <a:rPr lang="en-US" sz="1800" b="1" dirty="0">
                <a:solidFill>
                  <a:srgbClr val="686868"/>
                </a:solidFill>
                <a:effectLst/>
                <a:latin typeface="Arial" panose="020B0604020202020204" pitchFamily="34" charset="0"/>
                <a:ea typeface="Times New Roman" panose="02020603050405020304" pitchFamily="18" charset="0"/>
                <a:cs typeface="Times New Roman" panose="02020603050405020304" pitchFamily="18" charset="0"/>
              </a:rPr>
              <a:t>The Science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15000"/>
              </a:lnSpc>
              <a:spcAft>
                <a:spcPts val="1000"/>
              </a:spcAft>
            </a:pPr>
            <a:r>
              <a:rPr lang="en-US" sz="1800" dirty="0">
                <a:solidFill>
                  <a:srgbClr val="353535"/>
                </a:solidFill>
                <a:effectLst/>
                <a:latin typeface="Arial" panose="020B0604020202020204" pitchFamily="34" charset="0"/>
                <a:ea typeface="Times New Roman" panose="02020603050405020304" pitchFamily="18" charset="0"/>
                <a:cs typeface="Times New Roman" panose="02020603050405020304" pitchFamily="18" charset="0"/>
              </a:rPr>
              <a:t>Scientists at Columbia University in collaboration with scientists at PCMDI and elsewhere determined the reasons for temporal variations in the strength of the cloud feedback. They found that the relative importance of the forced and unforced feedback components changes through time: Unforced sea surface temperature (SST) variations associated with El Nino Southern Oscillation (ENSO) – which lead to weak low-level stability and less-stabilizing cloud feedback – dominate dominate prior to about 1980. Thereafter, anthropogenically-forced SST signals dominate. These are characterized by relatively uniform warming that is enhanced in the West Pacific, leading to a more-stabilizing low-cloud feedback.</a:t>
            </a:r>
          </a:p>
          <a:p>
            <a:pPr marL="0" marR="0">
              <a:lnSpc>
                <a:spcPct val="115000"/>
              </a:lnSpc>
              <a:spcAft>
                <a:spcPts val="1000"/>
              </a:spcAft>
            </a:pP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2100"/>
              </a:lnSpc>
              <a:spcAft>
                <a:spcPts val="300"/>
              </a:spcAft>
            </a:pPr>
            <a:r>
              <a:rPr lang="en-US" sz="1800" b="1" dirty="0">
                <a:solidFill>
                  <a:srgbClr val="686868"/>
                </a:solidFill>
                <a:effectLst/>
                <a:latin typeface="Arial" panose="020B0604020202020204" pitchFamily="34" charset="0"/>
                <a:ea typeface="Times New Roman" panose="02020603050405020304" pitchFamily="18" charset="0"/>
                <a:cs typeface="Times New Roman" panose="02020603050405020304" pitchFamily="18" charset="0"/>
              </a:rPr>
              <a:t>The Impact</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15000"/>
              </a:lnSpc>
              <a:spcAft>
                <a:spcPts val="900"/>
              </a:spcAft>
            </a:pPr>
            <a:r>
              <a:rPr lang="en-US" sz="1800" dirty="0">
                <a:solidFill>
                  <a:srgbClr val="353535"/>
                </a:solidFill>
                <a:effectLst/>
                <a:latin typeface="Arial" panose="020B0604020202020204" pitchFamily="34" charset="0"/>
                <a:ea typeface="Times New Roman" panose="02020603050405020304" pitchFamily="18" charset="0"/>
                <a:cs typeface="Times New Roman" panose="02020603050405020304" pitchFamily="18" charset="0"/>
              </a:rPr>
              <a:t>Low-cloud feedback is sensitive to the pattern of warming, which differs between unforced climate variability and anthropogenically forced climate change. The team showed that the shift towards a more stabilizing low-cloud feedback in recent decades is due to the forced signal increasingly emerging from the noise of natural climate variability.</a:t>
            </a:r>
          </a:p>
          <a:p>
            <a:pPr marL="0" marR="0">
              <a:lnSpc>
                <a:spcPct val="115000"/>
              </a:lnSpc>
              <a:spcAft>
                <a:spcPts val="900"/>
              </a:spcAft>
            </a:pP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2100"/>
              </a:lnSpc>
              <a:spcAft>
                <a:spcPts val="300"/>
              </a:spcAft>
            </a:pPr>
            <a:r>
              <a:rPr lang="en-US" sz="1800" b="1" dirty="0">
                <a:solidFill>
                  <a:srgbClr val="686868"/>
                </a:solidFill>
                <a:effectLst/>
                <a:latin typeface="Arial" panose="020B0604020202020204" pitchFamily="34" charset="0"/>
                <a:ea typeface="Times New Roman" panose="02020603050405020304" pitchFamily="18" charset="0"/>
                <a:cs typeface="Times New Roman" panose="02020603050405020304" pitchFamily="18" charset="0"/>
              </a:rPr>
              <a:t>Summary</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800" dirty="0">
                <a:solidFill>
                  <a:srgbClr val="353535"/>
                </a:solidFill>
                <a:effectLst/>
                <a:latin typeface="Arial" panose="020B0604020202020204" pitchFamily="34" charset="0"/>
                <a:ea typeface="Times New Roman" panose="02020603050405020304" pitchFamily="18" charset="0"/>
              </a:rPr>
              <a:t>Atmospheric models forced with observed sea-surface temperatures (SSTs) suggest a trend toward a more-stabilizing cloud feedback in recent decades, partly due to the surface cooling trend in the eastern Pacific (EP) and the warming trend in the western Pacific (WP). Here we show model evidence that the low-cloud feedback has contributions from both forced and unforced feedback components, and that its time variation arises in large part through changes in the relative importance of the two over time, rather than through variations in forced or unforced feedbacks themselves. Initial condition large ensembles (LEs) suggest that the SST patterns are dominated by unforced variations for 30-year windows ending prior to the 1980s. In general, unforced SSTs are representative of an ENSO-like pattern, which corresponds to weak low-level stability in the tropics and less-stabilizing low-cloud feedback. Since the 1980s, the forced signals have become stronger, outweighing the unforced signals for the 30-year windows ending after the 2010s. Forced SSTs are characterized by relatively uniform warming with an enhancement in the WP, corresponding to a more-stabilizing low-cloud feedback in most cases. The time-evolving SST pattern due to this increasing importance of forced signals is the dominant contributor to the recent stabilizing shift of low-cloud feedback in the LEs. Using single-forcing LEs, we further find that if only greenhouse gases evolve with time, the transition to the domination of forced signals occurs 10-20 years earlier compared to the LEs with full forcings, which can be understood through the compensating effect between aerosols and greenhouse gases.</a:t>
            </a:r>
            <a:r>
              <a:rPr lang="en-US" sz="2800" dirty="0">
                <a:effectLst/>
              </a:rPr>
              <a:t>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5D660C9-D211-9C4F-9AF9-B1301D5A8792}" type="slidenum">
              <a:rPr lang="en-US" smtClean="0"/>
              <a:t>1</a:t>
            </a:fld>
            <a:endParaRPr lang="en-US"/>
          </a:p>
        </p:txBody>
      </p:sp>
    </p:spTree>
    <p:extLst>
      <p:ext uri="{BB962C8B-B14F-4D97-AF65-F5344CB8AC3E}">
        <p14:creationId xmlns:p14="http://schemas.microsoft.com/office/powerpoint/2010/main" val="1175947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FEE4A0-DA22-B9C3-B8B4-9B26AD47A817}"/>
              </a:ext>
            </a:extLst>
          </p:cNvPr>
          <p:cNvSpPr/>
          <p:nvPr userDrawn="1"/>
        </p:nvSpPr>
        <p:spPr>
          <a:xfrm>
            <a:off x="1" y="6213473"/>
            <a:ext cx="10654747" cy="644527"/>
          </a:xfrm>
          <a:prstGeom prst="rect">
            <a:avLst/>
          </a:prstGeom>
          <a:solidFill>
            <a:srgbClr val="2D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186069-F076-2D37-9828-5FDDE69766B0}"/>
              </a:ext>
            </a:extLst>
          </p:cNvPr>
          <p:cNvSpPr/>
          <p:nvPr userDrawn="1"/>
        </p:nvSpPr>
        <p:spPr>
          <a:xfrm>
            <a:off x="0" y="14736"/>
            <a:ext cx="12192000" cy="955291"/>
          </a:xfrm>
          <a:prstGeom prst="rect">
            <a:avLst/>
          </a:prstGeom>
          <a:solidFill>
            <a:srgbClr val="2D4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8CC64AF-240B-8092-859C-ECAF7C7A5B0A}"/>
              </a:ext>
            </a:extLst>
          </p:cNvPr>
          <p:cNvSpPr/>
          <p:nvPr userDrawn="1"/>
        </p:nvSpPr>
        <p:spPr>
          <a:xfrm>
            <a:off x="10377938" y="6181572"/>
            <a:ext cx="709955" cy="7099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C Logos | U.S. DOE Office of Science (SC)">
            <a:extLst>
              <a:ext uri="{FF2B5EF4-FFF2-40B4-BE49-F238E27FC236}">
                <a16:creationId xmlns:a16="http://schemas.microsoft.com/office/drawing/2014/main" id="{4DE1D5AB-E320-1E35-9E2F-6A9B36AF89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294956"/>
            <a:ext cx="2969250" cy="4983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4">
            <a:extLst>
              <a:ext uri="{FF2B5EF4-FFF2-40B4-BE49-F238E27FC236}">
                <a16:creationId xmlns:a16="http://schemas.microsoft.com/office/drawing/2014/main" id="{B34C7779-5143-21CE-FA35-ACD1CDF425BE}"/>
              </a:ext>
            </a:extLst>
          </p:cNvPr>
          <p:cNvSpPr>
            <a:spLocks noGrp="1"/>
          </p:cNvSpPr>
          <p:nvPr userDrawn="1">
            <p:ph type="body" sz="quarter" idx="10"/>
          </p:nvPr>
        </p:nvSpPr>
        <p:spPr>
          <a:xfrm>
            <a:off x="0" y="12739"/>
            <a:ext cx="12192000" cy="957289"/>
          </a:xfrm>
        </p:spPr>
        <p:txBody>
          <a:bodyPr anchor="ctr"/>
          <a:lstStyle>
            <a:lvl1pPr marL="0" indent="0" algn="ctr">
              <a:buNone/>
              <a:defRPr b="1">
                <a:solidFill>
                  <a:schemeClr val="bg1"/>
                </a:solidFill>
              </a:defRPr>
            </a:lvl1pPr>
            <a:lvl5pPr marL="1828800" indent="0">
              <a:buNone/>
              <a:defRPr/>
            </a:lvl5pPr>
          </a:lstStyle>
          <a:p>
            <a:pPr lvl="0"/>
            <a:endParaRPr lang="en-US" dirty="0"/>
          </a:p>
        </p:txBody>
      </p:sp>
      <p:pic>
        <p:nvPicPr>
          <p:cNvPr id="1030" name="Picture 6">
            <a:extLst>
              <a:ext uri="{FF2B5EF4-FFF2-40B4-BE49-F238E27FC236}">
                <a16:creationId xmlns:a16="http://schemas.microsoft.com/office/drawing/2014/main" id="{A055F77E-E214-34DD-BC3A-A80EB3981838}"/>
              </a:ext>
            </a:extLst>
          </p:cNvPr>
          <p:cNvPicPr>
            <a:picLocks noChangeAspect="1" noChangeArrowheads="1"/>
          </p:cNvPicPr>
          <p:nvPr userDrawn="1"/>
        </p:nvPicPr>
        <p:blipFill rotWithShape="1">
          <a:blip r:embed="rId3">
            <a:biLevel thresh="25000"/>
            <a:extLst>
              <a:ext uri="{28A0092B-C50C-407E-A947-70E740481C1C}">
                <a14:useLocalDpi xmlns:a14="http://schemas.microsoft.com/office/drawing/2010/main" val="0"/>
              </a:ext>
            </a:extLst>
          </a:blip>
          <a:srcRect/>
          <a:stretch/>
        </p:blipFill>
        <p:spPr bwMode="auto">
          <a:xfrm>
            <a:off x="3481377" y="6316901"/>
            <a:ext cx="2357532" cy="454464"/>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0">
            <a:extLst>
              <a:ext uri="{FF2B5EF4-FFF2-40B4-BE49-F238E27FC236}">
                <a16:creationId xmlns:a16="http://schemas.microsoft.com/office/drawing/2014/main" id="{C71597FA-8566-9AF9-690D-67DE107126BC}"/>
              </a:ext>
            </a:extLst>
          </p:cNvPr>
          <p:cNvSpPr>
            <a:spLocks noGrp="1"/>
          </p:cNvSpPr>
          <p:nvPr userDrawn="1">
            <p:ph sz="quarter" idx="11"/>
          </p:nvPr>
        </p:nvSpPr>
        <p:spPr>
          <a:xfrm>
            <a:off x="228600" y="1173164"/>
            <a:ext cx="7046843" cy="418402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22">
            <a:extLst>
              <a:ext uri="{FF2B5EF4-FFF2-40B4-BE49-F238E27FC236}">
                <a16:creationId xmlns:a16="http://schemas.microsoft.com/office/drawing/2014/main" id="{55D447D5-7B3B-8FF1-8321-75D254327083}"/>
              </a:ext>
            </a:extLst>
          </p:cNvPr>
          <p:cNvSpPr>
            <a:spLocks noGrp="1"/>
          </p:cNvSpPr>
          <p:nvPr userDrawn="1">
            <p:ph type="pic" sz="quarter" idx="12" hasCustomPrompt="1"/>
          </p:nvPr>
        </p:nvSpPr>
        <p:spPr>
          <a:xfrm>
            <a:off x="7345018" y="1173162"/>
            <a:ext cx="4642196" cy="4999569"/>
          </a:xfrm>
        </p:spPr>
        <p:txBody>
          <a:bodyPr/>
          <a:lstStyle>
            <a:lvl1pPr marL="0" indent="0">
              <a:buNone/>
              <a:defRPr/>
            </a:lvl1pPr>
          </a:lstStyle>
          <a:p>
            <a:r>
              <a:rPr lang="en-US" dirty="0"/>
              <a:t>Figure</a:t>
            </a:r>
          </a:p>
        </p:txBody>
      </p:sp>
      <p:sp>
        <p:nvSpPr>
          <p:cNvPr id="25" name="Text Placeholder 24">
            <a:extLst>
              <a:ext uri="{FF2B5EF4-FFF2-40B4-BE49-F238E27FC236}">
                <a16:creationId xmlns:a16="http://schemas.microsoft.com/office/drawing/2014/main" id="{A6169E90-7E91-3B26-3F25-4158CE351257}"/>
              </a:ext>
            </a:extLst>
          </p:cNvPr>
          <p:cNvSpPr>
            <a:spLocks noGrp="1"/>
          </p:cNvSpPr>
          <p:nvPr userDrawn="1">
            <p:ph type="body" sz="quarter" idx="13" hasCustomPrompt="1"/>
          </p:nvPr>
        </p:nvSpPr>
        <p:spPr>
          <a:xfrm>
            <a:off x="39756" y="5517094"/>
            <a:ext cx="7235687" cy="655637"/>
          </a:xfrm>
          <a:solidFill>
            <a:schemeClr val="accent5">
              <a:lumMod val="20000"/>
              <a:lumOff val="80000"/>
            </a:schemeClr>
          </a:solidFill>
          <a:ln>
            <a:noFill/>
          </a:ln>
        </p:spPr>
        <p:txBody>
          <a:bodyPr anchor="ctr">
            <a:noAutofit/>
          </a:bodyPr>
          <a:lstStyle>
            <a:lvl1pPr marL="0" indent="0">
              <a:buNone/>
              <a:defRPr sz="1200"/>
            </a:lvl1pPr>
            <a:lvl2pPr>
              <a:defRPr sz="1200"/>
            </a:lvl2pPr>
            <a:lvl3pPr>
              <a:defRPr sz="1200"/>
            </a:lvl3pPr>
            <a:lvl4pPr>
              <a:defRPr sz="1200"/>
            </a:lvl4pPr>
            <a:lvl5pPr>
              <a:defRPr sz="1200"/>
            </a:lvl5pPr>
          </a:lstStyle>
          <a:p>
            <a:pPr lvl="0"/>
            <a:r>
              <a:rPr lang="en-US" dirty="0"/>
              <a:t>Citation</a:t>
            </a:r>
          </a:p>
        </p:txBody>
      </p:sp>
      <p:pic>
        <p:nvPicPr>
          <p:cNvPr id="26" name="Picture 25">
            <a:extLst>
              <a:ext uri="{FF2B5EF4-FFF2-40B4-BE49-F238E27FC236}">
                <a16:creationId xmlns:a16="http://schemas.microsoft.com/office/drawing/2014/main" id="{D866935B-5243-53C5-4A66-C8100B5DDA70}"/>
              </a:ext>
            </a:extLst>
          </p:cNvPr>
          <p:cNvPicPr>
            <a:picLocks noChangeAspect="1"/>
          </p:cNvPicPr>
          <p:nvPr userDrawn="1"/>
        </p:nvPicPr>
        <p:blipFill>
          <a:blip r:embed="rId4"/>
          <a:stretch>
            <a:fillRect/>
          </a:stretch>
        </p:blipFill>
        <p:spPr>
          <a:xfrm>
            <a:off x="10341826" y="6197597"/>
            <a:ext cx="1856766" cy="680814"/>
          </a:xfrm>
          <a:prstGeom prst="rect">
            <a:avLst/>
          </a:prstGeom>
        </p:spPr>
      </p:pic>
    </p:spTree>
    <p:extLst>
      <p:ext uri="{BB962C8B-B14F-4D97-AF65-F5344CB8AC3E}">
        <p14:creationId xmlns:p14="http://schemas.microsoft.com/office/powerpoint/2010/main" val="35598148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8D6C4F-31F1-BD78-32FE-7304AA80B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1A31DF-B457-FC01-4847-402DDABE3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0878B-27F9-975A-04C4-F2976FB7F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4E65F-3932-8741-91B4-E7F3FA2AE57B}" type="datetimeFigureOut">
              <a:rPr lang="en-US" smtClean="0"/>
              <a:t>12/16/24</a:t>
            </a:fld>
            <a:endParaRPr lang="en-US"/>
          </a:p>
        </p:txBody>
      </p:sp>
      <p:sp>
        <p:nvSpPr>
          <p:cNvPr id="5" name="Footer Placeholder 4">
            <a:extLst>
              <a:ext uri="{FF2B5EF4-FFF2-40B4-BE49-F238E27FC236}">
                <a16:creationId xmlns:a16="http://schemas.microsoft.com/office/drawing/2014/main" id="{730C4DBD-A917-9197-F0E0-A48D1B4522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3F1A4A-DAFB-80AC-757D-84513CCAB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92244-F714-3B47-A3E2-A1980DE0C5F1}" type="slidenum">
              <a:rPr lang="en-US" smtClean="0"/>
              <a:t>‹#›</a:t>
            </a:fld>
            <a:endParaRPr lang="en-US"/>
          </a:p>
        </p:txBody>
      </p:sp>
    </p:spTree>
    <p:extLst>
      <p:ext uri="{BB962C8B-B14F-4D97-AF65-F5344CB8AC3E}">
        <p14:creationId xmlns:p14="http://schemas.microsoft.com/office/powerpoint/2010/main" val="201927933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59A55-77B6-F553-B636-0345EE8DF323}"/>
              </a:ext>
            </a:extLst>
          </p:cNvPr>
          <p:cNvSpPr>
            <a:spLocks noGrp="1"/>
          </p:cNvSpPr>
          <p:nvPr>
            <p:ph type="body" sz="quarter" idx="10"/>
          </p:nvPr>
        </p:nvSpPr>
        <p:spPr/>
        <p:txBody>
          <a:bodyPr>
            <a:normAutofit/>
          </a:bodyPr>
          <a:lstStyle/>
          <a:p>
            <a:pPr>
              <a:spcBef>
                <a:spcPts val="0"/>
              </a:spcBef>
            </a:pPr>
            <a:r>
              <a:rPr lang="en-US" dirty="0"/>
              <a:t>The relative importance of forced and unforced temperature patterns </a:t>
            </a:r>
            <a:br>
              <a:rPr lang="en-US" dirty="0"/>
            </a:br>
            <a:r>
              <a:rPr lang="en-US" dirty="0"/>
              <a:t>in driving the time variation of low-cloud feedback</a:t>
            </a:r>
          </a:p>
        </p:txBody>
      </p:sp>
      <p:sp>
        <p:nvSpPr>
          <p:cNvPr id="8" name="Content Placeholder 7">
            <a:extLst>
              <a:ext uri="{FF2B5EF4-FFF2-40B4-BE49-F238E27FC236}">
                <a16:creationId xmlns:a16="http://schemas.microsoft.com/office/drawing/2014/main" id="{4BD4CC3C-6069-1668-7FFD-790859CF46AA}"/>
              </a:ext>
            </a:extLst>
          </p:cNvPr>
          <p:cNvSpPr>
            <a:spLocks noGrp="1"/>
          </p:cNvSpPr>
          <p:nvPr>
            <p:ph sz="quarter" idx="11"/>
          </p:nvPr>
        </p:nvSpPr>
        <p:spPr>
          <a:xfrm>
            <a:off x="174344" y="1523999"/>
            <a:ext cx="5436747" cy="3712393"/>
          </a:xfrm>
        </p:spPr>
        <p:txBody>
          <a:bodyPr>
            <a:noAutofit/>
          </a:bodyPr>
          <a:lstStyle/>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Science Question</a:t>
            </a:r>
          </a:p>
          <a:p>
            <a:pPr marL="285750" indent="-285750" defTabSz="914400">
              <a:spcBef>
                <a:spcPts val="0"/>
              </a:spcBef>
              <a:buFont typeface="Arial" panose="020B0604020202020204" pitchFamily="34" charset="0"/>
              <a:buChar char="•"/>
            </a:pPr>
            <a:r>
              <a:rPr lang="en-US" sz="1400" dirty="0"/>
              <a:t>How do forced versus unforced SST patterns conspire to drive temporal variations in the low-cloud feedback?</a:t>
            </a:r>
          </a:p>
          <a:p>
            <a:pPr marL="742950" lvl="1" indent="-285750">
              <a:spcBef>
                <a:spcPts val="0"/>
              </a:spcBef>
            </a:pPr>
            <a:endParaRPr lang="en-US" sz="1000" b="0" dirty="0">
              <a:solidFill>
                <a:schemeClr val="tx1"/>
              </a:solidFill>
            </a:endParaRPr>
          </a:p>
          <a:p>
            <a:pPr marL="742950" lvl="1" indent="-285750">
              <a:spcBef>
                <a:spcPts val="0"/>
              </a:spcBef>
            </a:pPr>
            <a:endParaRPr lang="en-US" sz="200" b="0" dirty="0">
              <a:solidFill>
                <a:schemeClr val="tx1"/>
              </a:solidFill>
            </a:endParaRPr>
          </a:p>
          <a:p>
            <a:pPr marL="0" indent="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Key Accomplishments</a:t>
            </a:r>
          </a:p>
          <a:p>
            <a:pPr marL="285750" indent="-285750">
              <a:spcBef>
                <a:spcPts val="0"/>
              </a:spcBef>
            </a:pPr>
            <a:r>
              <a:rPr lang="en-US" sz="1400" b="0" dirty="0">
                <a:solidFill>
                  <a:schemeClr val="tx1"/>
                </a:solidFill>
                <a:latin typeface="+mn-lt"/>
              </a:rPr>
              <a:t>The team found that the relative importance of the forced and unforced feedback components changes through time</a:t>
            </a:r>
            <a:r>
              <a:rPr lang="en-US" sz="1400" dirty="0"/>
              <a:t>.</a:t>
            </a:r>
            <a:r>
              <a:rPr lang="en-US" sz="1400" b="0" dirty="0">
                <a:solidFill>
                  <a:schemeClr val="tx1"/>
                </a:solidFill>
                <a:latin typeface="+mn-lt"/>
              </a:rPr>
              <a:t> </a:t>
            </a:r>
          </a:p>
          <a:p>
            <a:pPr marL="285750" indent="-285750">
              <a:spcBef>
                <a:spcPts val="0"/>
              </a:spcBef>
            </a:pPr>
            <a:r>
              <a:rPr lang="en-US" sz="1400" b="0" dirty="0">
                <a:solidFill>
                  <a:schemeClr val="tx1"/>
                </a:solidFill>
                <a:latin typeface="+mn-lt"/>
              </a:rPr>
              <a:t>Unforced SST variations associated with ENSO dominate dominate prior to about 1980 while anthropogenically-forced SST signals dominate thereafter. </a:t>
            </a:r>
            <a:endParaRPr lang="en-US" sz="1000" b="0" dirty="0">
              <a:solidFill>
                <a:schemeClr val="tx1"/>
              </a:solidFill>
            </a:endParaRPr>
          </a:p>
          <a:p>
            <a:pPr marL="285750" indent="-285750">
              <a:spcBef>
                <a:spcPts val="0"/>
              </a:spcBef>
            </a:pPr>
            <a:endParaRPr lang="en-US" sz="1000" dirty="0"/>
          </a:p>
          <a:p>
            <a:pPr marL="285750" indent="-285750">
              <a:spcBef>
                <a:spcPts val="0"/>
              </a:spcBef>
            </a:pPr>
            <a:endParaRPr lang="en-US" sz="200" b="0" dirty="0">
              <a:solidFill>
                <a:schemeClr val="tx1"/>
              </a:solidFill>
              <a:latin typeface="+mn-lt"/>
            </a:endParaRPr>
          </a:p>
          <a:p>
            <a:pPr marL="0" indent="0" defTabSz="914400">
              <a:spcBef>
                <a:spcPts val="0"/>
              </a:spcBef>
              <a:spcAft>
                <a:spcPts val="600"/>
              </a:spcAft>
              <a:buNone/>
            </a:pPr>
            <a:r>
              <a:rPr lang="en-US" sz="1600" b="1" dirty="0">
                <a:solidFill>
                  <a:srgbClr val="5D8BBC"/>
                </a:solidFill>
                <a:latin typeface="Arial" panose="020B0604020202020204" pitchFamily="34" charset="0"/>
                <a:cs typeface="Arial" panose="020B0604020202020204" pitchFamily="34" charset="0"/>
              </a:rPr>
              <a:t>Impact</a:t>
            </a:r>
          </a:p>
          <a:p>
            <a:pPr marL="285750" indent="-285750">
              <a:spcBef>
                <a:spcPts val="0"/>
              </a:spcBef>
            </a:pPr>
            <a:r>
              <a:rPr lang="en-US" sz="1400" b="0" dirty="0">
                <a:solidFill>
                  <a:schemeClr val="tx1"/>
                </a:solidFill>
                <a:latin typeface="+mn-lt"/>
              </a:rPr>
              <a:t>The team showed that the shift towards a more stabilizing low-cloud feedback in recent decades is due to the forced signal increasingly emerging from the noise of natural climate variability. </a:t>
            </a:r>
          </a:p>
        </p:txBody>
      </p:sp>
      <p:sp>
        <p:nvSpPr>
          <p:cNvPr id="4" name="Text Placeholder 3">
            <a:extLst>
              <a:ext uri="{FF2B5EF4-FFF2-40B4-BE49-F238E27FC236}">
                <a16:creationId xmlns:a16="http://schemas.microsoft.com/office/drawing/2014/main" id="{4A13955A-96F7-AEA0-D308-041FEEBA1610}"/>
              </a:ext>
            </a:extLst>
          </p:cNvPr>
          <p:cNvSpPr>
            <a:spLocks noGrp="1"/>
          </p:cNvSpPr>
          <p:nvPr>
            <p:ph type="body" sz="quarter" idx="13"/>
          </p:nvPr>
        </p:nvSpPr>
        <p:spPr>
          <a:xfrm>
            <a:off x="0" y="5517094"/>
            <a:ext cx="12191999" cy="655637"/>
          </a:xfrm>
        </p:spPr>
        <p:txBody>
          <a:bodyPr/>
          <a:lstStyle/>
          <a:p>
            <a:pPr algn="ctr"/>
            <a:r>
              <a:rPr lang="en-US" dirty="0">
                <a:effectLst/>
                <a:ea typeface="Times New Roman" panose="02020603050405020304" pitchFamily="18" charset="0"/>
              </a:rPr>
              <a:t>Lin, Y.-J., G. V. </a:t>
            </a:r>
            <a:r>
              <a:rPr lang="en-US" dirty="0" err="1">
                <a:effectLst/>
                <a:ea typeface="Times New Roman" panose="02020603050405020304" pitchFamily="18" charset="0"/>
              </a:rPr>
              <a:t>Cesana</a:t>
            </a:r>
            <a:r>
              <a:rPr lang="en-US" dirty="0">
                <a:effectLst/>
                <a:ea typeface="Times New Roman" panose="02020603050405020304" pitchFamily="18" charset="0"/>
              </a:rPr>
              <a:t>, C. </a:t>
            </a:r>
            <a:r>
              <a:rPr lang="en-US" dirty="0" err="1">
                <a:effectLst/>
                <a:ea typeface="Times New Roman" panose="02020603050405020304" pitchFamily="18" charset="0"/>
              </a:rPr>
              <a:t>Proistosescu</a:t>
            </a:r>
            <a:r>
              <a:rPr lang="en-US" dirty="0">
                <a:effectLst/>
                <a:ea typeface="Times New Roman" panose="02020603050405020304" pitchFamily="18" charset="0"/>
              </a:rPr>
              <a:t> , M. D. Zelinka, and K. C. </a:t>
            </a:r>
            <a:r>
              <a:rPr lang="en-US" dirty="0" err="1">
                <a:effectLst/>
                <a:ea typeface="Times New Roman" panose="02020603050405020304" pitchFamily="18" charset="0"/>
              </a:rPr>
              <a:t>Armour</a:t>
            </a:r>
            <a:r>
              <a:rPr lang="en-US" dirty="0">
                <a:effectLst/>
                <a:ea typeface="Times New Roman" panose="02020603050405020304" pitchFamily="18" charset="0"/>
              </a:rPr>
              <a:t>, 2024: The relative importance of forced and unforced temperature patterns </a:t>
            </a:r>
            <a:br>
              <a:rPr lang="en-US" dirty="0">
                <a:effectLst/>
                <a:ea typeface="Times New Roman" panose="02020603050405020304" pitchFamily="18" charset="0"/>
              </a:rPr>
            </a:br>
            <a:r>
              <a:rPr lang="en-US" dirty="0">
                <a:effectLst/>
                <a:ea typeface="Times New Roman" panose="02020603050405020304" pitchFamily="18" charset="0"/>
              </a:rPr>
              <a:t>in driving the time variation of low-cloud feedback, </a:t>
            </a:r>
            <a:r>
              <a:rPr lang="en-US" i="1" dirty="0">
                <a:effectLst/>
                <a:ea typeface="Times New Roman" panose="02020603050405020304" pitchFamily="18" charset="0"/>
              </a:rPr>
              <a:t>J. Climate</a:t>
            </a:r>
            <a:r>
              <a:rPr lang="en-US" dirty="0">
                <a:effectLst/>
                <a:ea typeface="Times New Roman" panose="02020603050405020304" pitchFamily="18" charset="0"/>
              </a:rPr>
              <a:t>, doi:10.1175/JCLI-D-24-0014.1.</a:t>
            </a:r>
            <a:endParaRPr lang="en-US" sz="1000" dirty="0"/>
          </a:p>
        </p:txBody>
      </p:sp>
      <p:sp>
        <p:nvSpPr>
          <p:cNvPr id="10" name="TextBox 9">
            <a:extLst>
              <a:ext uri="{FF2B5EF4-FFF2-40B4-BE49-F238E27FC236}">
                <a16:creationId xmlns:a16="http://schemas.microsoft.com/office/drawing/2014/main" id="{26DB5F48-2712-9BFB-6F02-978CB5C7503B}"/>
              </a:ext>
            </a:extLst>
          </p:cNvPr>
          <p:cNvSpPr txBox="1"/>
          <p:nvPr/>
        </p:nvSpPr>
        <p:spPr>
          <a:xfrm>
            <a:off x="6311900" y="4253233"/>
            <a:ext cx="5880100" cy="769441"/>
          </a:xfrm>
          <a:prstGeom prst="rect">
            <a:avLst/>
          </a:prstGeom>
          <a:noFill/>
        </p:spPr>
        <p:txBody>
          <a:bodyPr wrap="square" rtlCol="0">
            <a:spAutoFit/>
          </a:bodyPr>
          <a:lstStyle/>
          <a:p>
            <a:pPr algn="ctr"/>
            <a:r>
              <a:rPr lang="en-US" sz="1100" i="1" dirty="0">
                <a:effectLst/>
              </a:rPr>
              <a:t>Overall SST pattern (left), the forced component (middle), and the unforced component (right) calculated from three different 30-year windows (rows) in the CESM large ensemble. The overall SST pattern transitions from being dominated by the unforced component in 1951-1980 to being dominated by the forced component by 2070-2099.</a:t>
            </a:r>
            <a:endParaRPr lang="en-US" sz="1100" dirty="0">
              <a:effectLst/>
            </a:endParaRPr>
          </a:p>
        </p:txBody>
      </p:sp>
      <p:pic>
        <p:nvPicPr>
          <p:cNvPr id="15" name="Picture 14">
            <a:extLst>
              <a:ext uri="{FF2B5EF4-FFF2-40B4-BE49-F238E27FC236}">
                <a16:creationId xmlns:a16="http://schemas.microsoft.com/office/drawing/2014/main" id="{52BC06E1-B1CA-3E47-ABD1-33988A6AB5B5}"/>
              </a:ext>
            </a:extLst>
          </p:cNvPr>
          <p:cNvPicPr>
            <a:picLocks noChangeAspect="1"/>
          </p:cNvPicPr>
          <p:nvPr/>
        </p:nvPicPr>
        <p:blipFill>
          <a:blip r:embed="rId3"/>
          <a:stretch>
            <a:fillRect/>
          </a:stretch>
        </p:blipFill>
        <p:spPr>
          <a:xfrm>
            <a:off x="5552653" y="1464447"/>
            <a:ext cx="6639347" cy="2687735"/>
          </a:xfrm>
          <a:prstGeom prst="rect">
            <a:avLst/>
          </a:prstGeom>
        </p:spPr>
      </p:pic>
    </p:spTree>
    <p:extLst>
      <p:ext uri="{BB962C8B-B14F-4D97-AF65-F5344CB8AC3E}">
        <p14:creationId xmlns:p14="http://schemas.microsoft.com/office/powerpoint/2010/main" val="2707981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7562</TotalTime>
  <Words>671</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Ullrich, Paul Aaron</dc:creator>
  <cp:lastModifiedBy>Zelinka, Mark</cp:lastModifiedBy>
  <cp:revision>30</cp:revision>
  <dcterms:created xsi:type="dcterms:W3CDTF">2023-03-22T21:09:49Z</dcterms:created>
  <dcterms:modified xsi:type="dcterms:W3CDTF">2024-12-17T18:18:30Z</dcterms:modified>
</cp:coreProperties>
</file>