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758C50D-8E1A-A36E-82B6-50DC62C2065F}" name="Fan, Jiwen" initials="FJ" userId="S::jiwen.fan@pnnl.gov::2004cbe7-a365-4f2a-b7a0-312938d353be"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C54D29-8CCB-4F01-8C2C-ED359D2C9801}" v="1" dt="2022-07-21T15:24:08.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981" autoAdjust="0"/>
    <p:restoredTop sz="94625" autoAdjust="0"/>
  </p:normalViewPr>
  <p:slideViewPr>
    <p:cSldViewPr>
      <p:cViewPr varScale="1">
        <p:scale>
          <a:sx n="130" d="100"/>
          <a:sy n="130" d="100"/>
        </p:scale>
        <p:origin x="720"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23C54D29-8CCB-4F01-8C2C-ED359D2C9801}"/>
    <pc:docChg chg="modSld">
      <pc:chgData name="Mundy, Beth E" userId="09c03546-1d2d-4d82-89e1-bb5e2a2e687b" providerId="ADAL" clId="{23C54D29-8CCB-4F01-8C2C-ED359D2C9801}" dt="2022-07-21T15:24:08.334" v="0" actId="207"/>
      <pc:docMkLst>
        <pc:docMk/>
      </pc:docMkLst>
      <pc:sldChg chg="modSp">
        <pc:chgData name="Mundy, Beth E" userId="09c03546-1d2d-4d82-89e1-bb5e2a2e687b" providerId="ADAL" clId="{23C54D29-8CCB-4F01-8C2C-ED359D2C9801}" dt="2022-07-21T15:24:08.334" v="0" actId="207"/>
        <pc:sldMkLst>
          <pc:docMk/>
          <pc:sldMk cId="0" sldId="258"/>
        </pc:sldMkLst>
        <pc:spChg chg="mod">
          <ac:chgData name="Mundy, Beth E" userId="09c03546-1d2d-4d82-89e1-bb5e2a2e687b" providerId="ADAL" clId="{23C54D29-8CCB-4F01-8C2C-ED359D2C9801}" dt="2022-07-21T15:24:08.334" v="0" actId="207"/>
          <ac:spMkLst>
            <pc:docMk/>
            <pc:sldMk cId="0" sldId="258"/>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7/21/2022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7/21/2022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7/21/2022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7/21/2022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7/21/2022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7/21/2022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7/21/2022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7/21/2022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7/21/2022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7/21/2022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7/21/2022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7/21/2022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7/21/2022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0" y="962616"/>
            <a:ext cx="4417140" cy="5895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Explore the effects of marine sea-spray aerosols as ice-nucleating particles (INPs) on mixed-phase clouds and precipitation at different stages of an atmospheric river (AR) event observed during a field campaign.</a:t>
            </a:r>
            <a:endParaRPr lang="en-US" sz="1400" b="1" dirty="0"/>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Employ the Weather Research and Forecasting Model-chemistry coupled with a detailed bin cloud microphysics scheme and run at 1 km grid spacing.   </a:t>
            </a:r>
          </a:p>
          <a:p>
            <a:pPr marL="285750" indent="-285750">
              <a:spcBef>
                <a:spcPct val="15000"/>
              </a:spcBef>
              <a:buFont typeface="Arial" pitchFamily="34" charset="0"/>
              <a:buChar char="●"/>
              <a:defRPr/>
            </a:pPr>
            <a:r>
              <a:rPr lang="en-US" sz="1400" dirty="0"/>
              <a:t>Implement a recently developed ice immersion freezing parameterization for sea-spray aerosols. </a:t>
            </a:r>
          </a:p>
          <a:p>
            <a:pPr marL="285750" indent="-285750">
              <a:spcBef>
                <a:spcPct val="15000"/>
              </a:spcBef>
              <a:buFont typeface="Arial" pitchFamily="34" charset="0"/>
              <a:buChar char="●"/>
              <a:defRPr/>
            </a:pPr>
            <a:r>
              <a:rPr lang="en-US" sz="1400" dirty="0"/>
              <a:t>Use field measurements from the 2015 </a:t>
            </a:r>
            <a:r>
              <a:rPr lang="en-US" sz="1400" dirty="0" err="1"/>
              <a:t>CalWater</a:t>
            </a:r>
            <a:r>
              <a:rPr lang="en-US" sz="1400" dirty="0"/>
              <a:t>/Atmospheric Radiation Measurement Cloud-Aerosol-Precipitation Experiment (ACAPEX) campaign</a:t>
            </a:r>
            <a:r>
              <a:rPr lang="en-US" sz="1400" strike="sngStrike" dirty="0"/>
              <a:t>s</a:t>
            </a:r>
            <a:r>
              <a:rPr lang="en-US" sz="1400" dirty="0"/>
              <a:t> to constrain and evaluate the simulations.</a:t>
            </a:r>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Marine INPs enhance ice and snow formation, leading to fewer shallow warm clouds, more mixed-phase and deep clouds, and more snow precipitation on the lee side of the mountains </a:t>
            </a:r>
          </a:p>
          <a:p>
            <a:pPr marL="283464" indent="-283464" eaLnBrk="1" hangingPunct="1">
              <a:spcBef>
                <a:spcPct val="15000"/>
              </a:spcBef>
              <a:buFont typeface="Arial" panose="020B0604020202020204" pitchFamily="34" charset="0"/>
              <a:buChar char="●"/>
            </a:pPr>
            <a:r>
              <a:rPr lang="en-US" altLang="en-US" sz="1400" dirty="0"/>
              <a:t>The effects vary throughout the stages of the AR, with the greatest impact in earlier stages.  </a:t>
            </a:r>
          </a:p>
          <a:p>
            <a:pPr marL="283464" indent="-283464" eaLnBrk="1" hangingPunct="1">
              <a:spcBef>
                <a:spcPct val="15000"/>
              </a:spcBef>
              <a:buFont typeface="Arial" panose="020B0604020202020204" pitchFamily="34" charset="0"/>
              <a:buChar char="●"/>
            </a:pPr>
            <a:r>
              <a:rPr lang="en-US" altLang="en-US" sz="1400" dirty="0"/>
              <a:t>Weather and climate models need to consider the impacts of marine INPs as the changes in the form and location of precipitation have implications for regional hydrology and water availability.</a:t>
            </a:r>
          </a:p>
          <a:p>
            <a:pPr>
              <a:spcBef>
                <a:spcPct val="15000"/>
              </a:spcBef>
              <a:defRPr/>
            </a:pPr>
            <a:endParaRPr lang="en-US" sz="1400" dirty="0"/>
          </a:p>
        </p:txBody>
      </p:sp>
      <p:sp>
        <p:nvSpPr>
          <p:cNvPr id="3076" name="Rectangle 5"/>
          <p:cNvSpPr>
            <a:spLocks noChangeArrowheads="1"/>
          </p:cNvSpPr>
          <p:nvPr/>
        </p:nvSpPr>
        <p:spPr bwMode="auto">
          <a:xfrm>
            <a:off x="0" y="0"/>
            <a:ext cx="9144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Sea-Spray Aerosols Change Atmospheric River Precipitation in Mountains </a:t>
            </a:r>
          </a:p>
        </p:txBody>
      </p:sp>
      <p:sp>
        <p:nvSpPr>
          <p:cNvPr id="3077" name="Text Box 6"/>
          <p:cNvSpPr txBox="1">
            <a:spLocks noChangeArrowheads="1"/>
          </p:cNvSpPr>
          <p:nvPr/>
        </p:nvSpPr>
        <p:spPr bwMode="auto">
          <a:xfrm>
            <a:off x="4554794" y="5868765"/>
            <a:ext cx="4495800"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Lin, Y., Fan, J., Li, P., Leung, L.-R., DeMott, P. J., Goldberger, L., Comstock, J., Liu, Y., </a:t>
            </a:r>
            <a:r>
              <a:rPr lang="en-US" altLang="en-US" sz="1000" dirty="0" err="1">
                <a:solidFill>
                  <a:srgbClr val="000000"/>
                </a:solidFill>
                <a:latin typeface="+mn-lt"/>
              </a:rPr>
              <a:t>Jeong</a:t>
            </a:r>
            <a:r>
              <a:rPr lang="en-US" altLang="en-US" sz="1000" dirty="0">
                <a:solidFill>
                  <a:srgbClr val="000000"/>
                </a:solidFill>
                <a:latin typeface="+mn-lt"/>
              </a:rPr>
              <a:t>, J.-H., and Tomlinson, J. 2022. “Modeling impacts of ice-nucleating particles from marine aerosols on mixed-phase orographic clouds during 2015 ACAPEX field campaign.” Atmos. Chem. Phys., 22, 6749–6771, https://</a:t>
            </a:r>
            <a:r>
              <a:rPr lang="en-US" altLang="en-US" sz="1000" dirty="0" err="1">
                <a:solidFill>
                  <a:srgbClr val="000000"/>
                </a:solidFill>
                <a:latin typeface="+mn-lt"/>
              </a:rPr>
              <a:t>doi.org</a:t>
            </a:r>
            <a:r>
              <a:rPr lang="en-US" altLang="en-US" sz="1000" dirty="0">
                <a:solidFill>
                  <a:srgbClr val="000000"/>
                </a:solidFill>
                <a:latin typeface="+mn-lt"/>
              </a:rPr>
              <a:t>/10.5194</a:t>
            </a:r>
            <a:r>
              <a:rPr lang="en-US" altLang="en-US" sz="1000">
                <a:solidFill>
                  <a:srgbClr val="000000"/>
                </a:solidFill>
                <a:latin typeface="+mn-lt"/>
              </a:rPr>
              <a:t>/acp-22-6749-2022.</a:t>
            </a:r>
            <a:endParaRPr lang="en-US" altLang="en-US" sz="1000" dirty="0">
              <a:solidFill>
                <a:srgbClr val="000000"/>
              </a:solidFill>
              <a:latin typeface="+mn-lt"/>
            </a:endParaRPr>
          </a:p>
        </p:txBody>
      </p:sp>
      <p:sp>
        <p:nvSpPr>
          <p:cNvPr id="3078" name="TextBox 9"/>
          <p:cNvSpPr txBox="1">
            <a:spLocks noChangeArrowheads="1"/>
          </p:cNvSpPr>
          <p:nvPr/>
        </p:nvSpPr>
        <p:spPr bwMode="auto">
          <a:xfrm>
            <a:off x="4572000" y="4057471"/>
            <a:ext cx="44196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simulated precipitation without considering marine INP effects (left) and the difference in precipitation with and without marine INP effects (right). Precipitation mainly occurs over the mountain range. Marine INPs decrease precipitation on the windward side of the mountain range and significantly increase precipitation on the lee side.</a:t>
            </a:r>
          </a:p>
        </p:txBody>
      </p:sp>
      <p:pic>
        <p:nvPicPr>
          <p:cNvPr id="3" name="Picture 2">
            <a:extLst>
              <a:ext uri="{FF2B5EF4-FFF2-40B4-BE49-F238E27FC236}">
                <a16:creationId xmlns:a16="http://schemas.microsoft.com/office/drawing/2014/main" id="{D64CB86A-EAFB-2468-11FE-994D3F0766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7140" y="1600200"/>
            <a:ext cx="4633454" cy="2233690"/>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http://schemas.openxmlformats.org/package/2006/metadata/core-properties"/>
    <ds:schemaRef ds:uri="964f4f91-4ecc-4750-a526-be4b92b86cea"/>
    <ds:schemaRef ds:uri="http://purl.org/dc/elements/1.1/"/>
    <ds:schemaRef ds:uri="http://purl.org/dc/terms/"/>
    <ds:schemaRef ds:uri="9e4d5393-76ff-473a-9772-6626c388b195"/>
    <ds:schemaRef ds:uri="http://schemas.microsoft.com/office/2006/documentManagement/types"/>
    <ds:schemaRef ds:uri="http://schemas.microsoft.com/office/infopath/2007/PartnerControls"/>
    <ds:schemaRef ds:uri="http://purl.org/dc/dcmityp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6392</TotalTime>
  <Words>348</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11</cp:revision>
  <cp:lastPrinted>2011-05-11T17:30:12Z</cp:lastPrinted>
  <dcterms:created xsi:type="dcterms:W3CDTF">2017-11-02T21:19:41Z</dcterms:created>
  <dcterms:modified xsi:type="dcterms:W3CDTF">2022-07-21T15:24:17Z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