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NEGKj0RG+hPINHh2ZGKJrIVyoS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602F13-B018-7CD3-DE52-B0D262DDA70D}" name="Wilburn, Matthew S" initials="WMS" userId="S::Matthew.Wilburn@pnnl.gov::1bc66fb5-94f0-41ef-928a-bfd916df0b33" providerId="AD"/>
  <p188:author id="{91A9895A-2F7A-A274-93E4-20272CFE8043}" name="Mundy, Beth E" initials="MBE" userId="S::beth.mundy@pnnl.gov::09c03546-1d2d-4d82-89e1-bb5e2a2e687b" providerId="AD"/>
  <p188:author id="{0925E6F4-6528-B9C9-C0B7-C77336A33B98}" name="Liao, Chang" initials="LC" userId="S::chang.liao@pnnl.gov::d5df63f7-43c1-469e-8a31-cac299b30c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ndy, Beth E" initials="" lastIdx="6" clrIdx="0"/>
  <p:cmAuthor id="1" name="Maoyi Huang" initials="" lastIdx="2" clrIdx="1"/>
  <p:cmAuthor id="2" name="Mundy, Beth E" initials="MBE" lastIdx="13" clrIdx="2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3" name="Liao, Chang" initials="LC" lastIdx="1" clrIdx="3">
    <p:extLst>
      <p:ext uri="{19B8F6BF-5375-455C-9EA6-DF929625EA0E}">
        <p15:presenceInfo xmlns:p15="http://schemas.microsoft.com/office/powerpoint/2012/main" userId="S::chang.liao@pnnl.gov::d5df63f7-43c1-469e-8a31-cac299b30c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834BA-C6F0-4F9D-AEB4-252917BFFF06}" v="22" dt="2023-04-05T19:57:36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94"/>
  </p:normalViewPr>
  <p:slideViewPr>
    <p:cSldViewPr snapToGrid="0">
      <p:cViewPr varScale="1">
        <p:scale>
          <a:sx n="116" d="100"/>
          <a:sy n="116" d="100"/>
        </p:scale>
        <p:origin x="10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656834BA-C6F0-4F9D-AEB4-252917BFFF06}"/>
    <pc:docChg chg="custSel modSld modMainMaster modNotesMaster">
      <pc:chgData name="Mundy, Beth E" userId="09c03546-1d2d-4d82-89e1-bb5e2a2e687b" providerId="ADAL" clId="{656834BA-C6F0-4F9D-AEB4-252917BFFF06}" dt="2023-04-05T23:11:12.156" v="47" actId="20577"/>
      <pc:docMkLst>
        <pc:docMk/>
      </pc:docMkLst>
      <pc:sldChg chg="modSp mod modNotes">
        <pc:chgData name="Mundy, Beth E" userId="09c03546-1d2d-4d82-89e1-bb5e2a2e687b" providerId="ADAL" clId="{656834BA-C6F0-4F9D-AEB4-252917BFFF06}" dt="2023-04-05T23:11:12.156" v="47" actId="20577"/>
        <pc:sldMkLst>
          <pc:docMk/>
          <pc:sldMk cId="3465548093" sldId="260"/>
        </pc:sldMkLst>
        <pc:spChg chg="mod">
          <ac:chgData name="Mundy, Beth E" userId="09c03546-1d2d-4d82-89e1-bb5e2a2e687b" providerId="ADAL" clId="{656834BA-C6F0-4F9D-AEB4-252917BFFF06}" dt="2023-04-05T19:55:39.209" v="0"/>
          <ac:spMkLst>
            <pc:docMk/>
            <pc:sldMk cId="3465548093" sldId="260"/>
            <ac:spMk id="3074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23:11:12.156" v="47" actId="20577"/>
          <ac:spMkLst>
            <pc:docMk/>
            <pc:sldMk cId="3465548093" sldId="260"/>
            <ac:spMk id="3075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19:56:46.091" v="20" actId="255"/>
          <ac:spMkLst>
            <pc:docMk/>
            <pc:sldMk cId="3465548093" sldId="260"/>
            <ac:spMk id="3076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19:57:48.290" v="46" actId="20577"/>
          <ac:spMkLst>
            <pc:docMk/>
            <pc:sldMk cId="3465548093" sldId="260"/>
            <ac:spMk id="3077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19:56:52.308" v="22" actId="1076"/>
          <ac:spMkLst>
            <pc:docMk/>
            <pc:sldMk cId="3465548093" sldId="260"/>
            <ac:spMk id="3078" creationId="{00000000-0000-0000-0000-000000000000}"/>
          </ac:spMkLst>
        </pc:spChg>
        <pc:picChg chg="mod">
          <ac:chgData name="Mundy, Beth E" userId="09c03546-1d2d-4d82-89e1-bb5e2a2e687b" providerId="ADAL" clId="{656834BA-C6F0-4F9D-AEB4-252917BFFF06}" dt="2023-04-05T19:56:49.531" v="21" actId="1076"/>
          <ac:picMkLst>
            <pc:docMk/>
            <pc:sldMk cId="3465548093" sldId="260"/>
            <ac:picMk id="7" creationId="{F196B49C-29C5-4823-3303-1E3DC0F48A2F}"/>
          </ac:picMkLst>
        </pc:picChg>
      </pc:sldChg>
      <pc:sldMasterChg chg="modSp modSldLayout">
        <pc:chgData name="Mundy, Beth E" userId="09c03546-1d2d-4d82-89e1-bb5e2a2e687b" providerId="ADAL" clId="{656834BA-C6F0-4F9D-AEB4-252917BFFF06}" dt="2023-04-05T19:55:39.209" v="0"/>
        <pc:sldMasterMkLst>
          <pc:docMk/>
          <pc:sldMasterMk cId="0" sldId="2147483648"/>
        </pc:sldMasterMkLst>
        <pc:spChg chg="mod">
          <ac:chgData name="Mundy, Beth E" userId="09c03546-1d2d-4d82-89e1-bb5e2a2e687b" providerId="ADAL" clId="{656834BA-C6F0-4F9D-AEB4-252917BFFF06}" dt="2023-04-05T19:55:39.209" v="0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19:55:39.209" v="0"/>
          <ac:spMkLst>
            <pc:docMk/>
            <pc:sldMasterMk cId="0" sldId="2147483648"/>
            <ac:spMk id="11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19:55:39.209" v="0"/>
          <ac:spMkLst>
            <pc:docMk/>
            <pc:sldMasterMk cId="0" sldId="2147483648"/>
            <ac:spMk id="12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19:55:39.209" v="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Mundy, Beth E" userId="09c03546-1d2d-4d82-89e1-bb5e2a2e687b" providerId="ADAL" clId="{656834BA-C6F0-4F9D-AEB4-252917BFFF06}" dt="2023-04-05T19:55:39.209" v="0"/>
          <ac:spMkLst>
            <pc:docMk/>
            <pc:sldMasterMk cId="0" sldId="2147483648"/>
            <ac:spMk id="14" creationId="{00000000-0000-0000-0000-000000000000}"/>
          </ac:spMkLst>
        </pc:sp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0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0"/>
              <ac:spMk id="18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0"/>
              <ac:spMk id="19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0"/>
              <ac:spMk id="20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0"/>
              <ac:spMk id="21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0"/>
              <ac:spMk id="22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1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1"/>
              <ac:spMk id="24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1"/>
              <ac:spMk id="25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1"/>
              <ac:spMk id="26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1"/>
              <ac:spMk id="27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1"/>
              <ac:spMk id="28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2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2"/>
              <ac:spMk id="30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2"/>
              <ac:spMk id="31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2"/>
              <ac:spMk id="32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2"/>
              <ac:spMk id="33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2"/>
              <ac:spMk id="34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3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3"/>
              <ac:spMk id="36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3"/>
              <ac:spMk id="37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3"/>
              <ac:spMk id="38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3"/>
              <ac:spMk id="39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3"/>
              <ac:spMk id="40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3"/>
              <ac:spMk id="41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4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43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44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45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46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47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48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49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5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5"/>
              <ac:spMk id="52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5"/>
              <ac:spMk id="53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5"/>
              <ac:spMk id="55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6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6"/>
              <ac:spMk id="57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6"/>
              <ac:spMk id="58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6"/>
              <ac:spMk id="59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7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7"/>
              <ac:spMk id="61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7"/>
              <ac:spMk id="62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7"/>
              <ac:spMk id="63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7"/>
              <ac:spMk id="64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7"/>
              <ac:spMk id="65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7"/>
              <ac:spMk id="66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8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8"/>
              <ac:spMk id="68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8"/>
              <ac:spMk id="69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8"/>
              <ac:spMk id="70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8"/>
              <ac:spMk id="71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8"/>
              <ac:spMk id="72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8"/>
              <ac:spMk id="73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59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9"/>
              <ac:spMk id="75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9"/>
              <ac:spMk id="76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9"/>
              <ac:spMk id="77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9"/>
              <ac:spMk id="78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59"/>
              <ac:spMk id="79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0" sldId="2147483660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60"/>
              <ac:spMk id="81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60"/>
              <ac:spMk id="82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60"/>
              <ac:spMk id="83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60"/>
              <ac:spMk id="84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0" sldId="2147483660"/>
              <ac:spMk id="85" creationId="{00000000-0000-0000-0000-000000000000}"/>
            </ac:spMkLst>
          </pc:spChg>
        </pc:sldLayoutChg>
        <pc:sldLayoutChg chg="modSp">
          <pc:chgData name="Mundy, Beth E" userId="09c03546-1d2d-4d82-89e1-bb5e2a2e687b" providerId="ADAL" clId="{656834BA-C6F0-4F9D-AEB4-252917BFFF06}" dt="2023-04-05T19:55:39.209" v="0"/>
          <pc:sldLayoutMkLst>
            <pc:docMk/>
            <pc:sldMasterMk cId="0" sldId="2147483648"/>
            <pc:sldLayoutMk cId="2384725513" sldId="2147483661"/>
          </pc:sldLayoutMkLst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2384725513" sldId="2147483661"/>
              <ac:spMk id="2" creationId="{00000000-0000-0000-0000-000000000000}"/>
            </ac:spMkLst>
          </pc:spChg>
          <pc:spChg chg="mod">
            <ac:chgData name="Mundy, Beth E" userId="09c03546-1d2d-4d82-89e1-bb5e2a2e687b" providerId="ADAL" clId="{656834BA-C6F0-4F9D-AEB4-252917BFFF06}" dt="2023-04-05T19:55:39.209" v="0"/>
            <ac:spMkLst>
              <pc:docMk/>
              <pc:sldMasterMk cId="0" sldId="2147483648"/>
              <pc:sldLayoutMk cId="2384725513" sldId="214748366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696913"/>
            <a:ext cx="6188075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9004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47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2MS00308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8855" y="1295980"/>
            <a:ext cx="6187294" cy="48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model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enables high-fidelity river network representations in any mesh system.</a:t>
            </a:r>
          </a:p>
          <a:p>
            <a:pPr>
              <a:spcBef>
                <a:spcPct val="15000"/>
              </a:spcBef>
              <a:defRPr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graph theory algorithms to simplify real-world river networks.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topological relationship-based river network representation method.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model performance under multiple configurations and observational inputs.</a:t>
            </a:r>
          </a:p>
          <a:p>
            <a:pPr>
              <a:spcBef>
                <a:spcPct val="15000"/>
              </a:spcBef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first-of-its-kind method allows river network representation in any mesh system.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method lays the foundation for an advanced stream-burning and depression-filling algorithm to perform flow direction modeling in both hydrologic and Earth system models.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8855" y="3678"/>
            <a:ext cx="11895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Using Topological Relationships in Mesh-Independent River Network Representations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64276" y="5911190"/>
            <a:ext cx="5369259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dirty="0">
                <a:solidFill>
                  <a:srgbClr val="1C1D1E"/>
                </a:solidFill>
                <a:latin typeface="+mj-lt"/>
              </a:rPr>
              <a:t>Liao, C., Zhou, T., Xu, D., Cooper, M. G., </a:t>
            </a:r>
            <a:r>
              <a:rPr lang="en-US" sz="1000" dirty="0" err="1">
                <a:solidFill>
                  <a:srgbClr val="1C1D1E"/>
                </a:solidFill>
                <a:latin typeface="+mj-lt"/>
              </a:rPr>
              <a:t>Engwirda</a:t>
            </a:r>
            <a:r>
              <a:rPr lang="en-US" sz="1000" dirty="0">
                <a:solidFill>
                  <a:srgbClr val="1C1D1E"/>
                </a:solidFill>
                <a:latin typeface="+mj-lt"/>
              </a:rPr>
              <a:t>, D., Li, H.-Y., &amp; Leung, L. R. ”Topological relationship-based flow direction modeling: Mesh-independent river networks representation.” </a:t>
            </a:r>
            <a:r>
              <a:rPr lang="en-US" sz="1000" i="1" dirty="0">
                <a:solidFill>
                  <a:srgbClr val="1C1D1E"/>
                </a:solidFill>
                <a:latin typeface="+mj-lt"/>
              </a:rPr>
              <a:t>Journal of Advances in Modeling Earth Systems</a:t>
            </a:r>
            <a:r>
              <a:rPr lang="en-US" sz="1000" dirty="0">
                <a:solidFill>
                  <a:srgbClr val="1C1D1E"/>
                </a:solidFill>
                <a:latin typeface="+mj-lt"/>
              </a:rPr>
              <a:t>, 15, e2022MS003089 (2023). [DOI: </a:t>
            </a:r>
            <a:r>
              <a:rPr lang="en-US" sz="1000" dirty="0">
                <a:solidFill>
                  <a:srgbClr val="005274"/>
                </a:solidFill>
                <a:latin typeface="+mj-lt"/>
                <a:hlinkClick r:id="rId3"/>
              </a:rPr>
              <a:t>10.1029/2022MS003089</a:t>
            </a:r>
            <a:r>
              <a:rPr lang="en-US" sz="1000" dirty="0">
                <a:solidFill>
                  <a:srgbClr val="005274"/>
                </a:solidFill>
                <a:latin typeface="+mj-lt"/>
              </a:rPr>
              <a:t>]</a:t>
            </a:r>
            <a:endParaRPr lang="en-US" sz="1000" dirty="0">
              <a:latin typeface="+mj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383995" y="5757302"/>
            <a:ext cx="55124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/>
              </a:rPr>
              <a:t>With the topological relationship-based method, the model can represent river networks in any mesh system and resolution. Top to bottom, the rows represent different meshes (</a:t>
            </a:r>
            <a:r>
              <a:rPr lang="en-US" altLang="en-US" sz="1200" b="1" dirty="0" err="1">
                <a:solidFill>
                  <a:srgbClr val="0000FF"/>
                </a:solidFill>
                <a:latin typeface="Arial"/>
              </a:rPr>
              <a:t>lat</a:t>
            </a:r>
            <a:r>
              <a:rPr lang="en-US" altLang="en-US" sz="1200" b="1" dirty="0">
                <a:solidFill>
                  <a:srgbClr val="0000FF"/>
                </a:solidFill>
                <a:latin typeface="Arial"/>
              </a:rPr>
              <a:t>-long, projected, and hexagon). Left to right, the columns represent different cell resolutions (50, 10, and </a:t>
            </a:r>
            <a:br>
              <a:rPr lang="en-US" altLang="en-US" sz="1200" b="1" dirty="0">
                <a:solidFill>
                  <a:srgbClr val="0000FF"/>
                </a:solidFill>
                <a:latin typeface="Arial"/>
              </a:rPr>
            </a:br>
            <a:r>
              <a:rPr lang="en-US" altLang="en-US" sz="1200" b="1" dirty="0">
                <a:solidFill>
                  <a:srgbClr val="0000FF"/>
                </a:solidFill>
                <a:latin typeface="Arial"/>
              </a:rPr>
              <a:t>5 km). Black and colored lines are real and conceptual river networks.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196B49C-29C5-4823-3303-1E3DC0F4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988" y="648333"/>
            <a:ext cx="4316465" cy="49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4809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226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8</cp:revision>
  <dcterms:created xsi:type="dcterms:W3CDTF">2017-11-02T21:19:41Z</dcterms:created>
  <dcterms:modified xsi:type="dcterms:W3CDTF">2023-04-05T23:11:12Z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  <property fmtid="{D5CDD505-2E9C-101B-9397-08002B2CF9AE}" pid="5" name="_AdHocReviewCycleID">
    <vt:i4>1944999517</vt:i4>
  </property>
  <property fmtid="{D5CDD505-2E9C-101B-9397-08002B2CF9AE}" pid="6" name="_NewReviewCycle">
    <vt:lpwstr/>
  </property>
  <property fmtid="{D5CDD505-2E9C-101B-9397-08002B2CF9AE}" pid="7" name="_EmailSubject">
    <vt:lpwstr>BER highlight</vt:lpwstr>
  </property>
  <property fmtid="{D5CDD505-2E9C-101B-9397-08002B2CF9AE}" pid="8" name="_AuthorEmail">
    <vt:lpwstr>casey.mcgrath@pnnl.gov</vt:lpwstr>
  </property>
  <property fmtid="{D5CDD505-2E9C-101B-9397-08002B2CF9AE}" pid="9" name="_AuthorEmailDisplayName">
    <vt:lpwstr>Mcgrath, Casey R</vt:lpwstr>
  </property>
  <property fmtid="{D5CDD505-2E9C-101B-9397-08002B2CF9AE}" pid="10" name="_PreviousAdHocReviewCycleID">
    <vt:i4>673629877</vt:i4>
  </property>
</Properties>
</file>