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985000" cy="92837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hNEGKj0RG+hPINHh2ZGKJrIVyoS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undy, Beth E" initials="" lastIdx="6" clrIdx="0"/>
  <p:cmAuthor id="1" name="Maoyi Huang" initials="" lastIdx="2" clrIdx="1"/>
  <p:cmAuthor id="2" name="Mundy, Beth E" initials="MBE" lastIdx="13" clrIdx="2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3" name="Liao, Chang" initials="LC" lastIdx="1" clrIdx="3">
    <p:extLst>
      <p:ext uri="{19B8F6BF-5375-455C-9EA6-DF929625EA0E}">
        <p15:presenceInfo xmlns:p15="http://schemas.microsoft.com/office/powerpoint/2012/main" userId="S::chang.liao@pnnl.gov::d5df63f7-43c1-469e-8a31-cac299b30c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44889F-2417-4645-888D-5FA775929CFC}" v="6" dt="2022-02-18T23:30:55.8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/>
    <p:restoredTop sz="94694"/>
  </p:normalViewPr>
  <p:slideViewPr>
    <p:cSldViewPr snapToGrid="0">
      <p:cViewPr varScale="1">
        <p:scale>
          <a:sx n="123" d="100"/>
          <a:sy n="123" d="100"/>
        </p:scale>
        <p:origin x="100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4244889F-2417-4645-888D-5FA775929CFC}"/>
    <pc:docChg chg="custSel modSld">
      <pc:chgData name="Mundy, Beth E" userId="09c03546-1d2d-4d82-89e1-bb5e2a2e687b" providerId="ADAL" clId="{4244889F-2417-4645-888D-5FA775929CFC}" dt="2022-02-18T23:30:55.869" v="19" actId="1036"/>
      <pc:docMkLst>
        <pc:docMk/>
      </pc:docMkLst>
      <pc:sldChg chg="modSp mod">
        <pc:chgData name="Mundy, Beth E" userId="09c03546-1d2d-4d82-89e1-bb5e2a2e687b" providerId="ADAL" clId="{4244889F-2417-4645-888D-5FA775929CFC}" dt="2022-02-18T23:30:55.869" v="19" actId="1036"/>
        <pc:sldMkLst>
          <pc:docMk/>
          <pc:sldMk cId="3465548093" sldId="260"/>
        </pc:sldMkLst>
        <pc:spChg chg="mod">
          <ac:chgData name="Mundy, Beth E" userId="09c03546-1d2d-4d82-89e1-bb5e2a2e687b" providerId="ADAL" clId="{4244889F-2417-4645-888D-5FA775929CFC}" dt="2022-02-14T15:27:26.752" v="1" actId="207"/>
          <ac:spMkLst>
            <pc:docMk/>
            <pc:sldMk cId="3465548093" sldId="260"/>
            <ac:spMk id="3075" creationId="{00000000-0000-0000-0000-000000000000}"/>
          </ac:spMkLst>
        </pc:spChg>
        <pc:spChg chg="mod">
          <ac:chgData name="Mundy, Beth E" userId="09c03546-1d2d-4d82-89e1-bb5e2a2e687b" providerId="ADAL" clId="{4244889F-2417-4645-888D-5FA775929CFC}" dt="2022-02-18T23:30:55.869" v="19" actId="1036"/>
          <ac:spMkLst>
            <pc:docMk/>
            <pc:sldMk cId="3465548093" sldId="260"/>
            <ac:spMk id="307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27363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950" tIns="46475" rIns="92950" bIns="4647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56050" y="0"/>
            <a:ext cx="3027363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950" tIns="46475" rIns="92950" bIns="4647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7157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950" tIns="46475" rIns="92950" bIns="4647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18563"/>
            <a:ext cx="3027363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950" tIns="46475" rIns="92950" bIns="4647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950" tIns="46475" rIns="92950" bIns="464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590043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1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84725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398" y="1112004"/>
            <a:ext cx="3970151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schemeClr val="tx1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schemeClr val="tx1"/>
                </a:solidFill>
              </a:rPr>
              <a:t>Improve an existing watershed delineation model to consider river networks in a hexagonal mesh. </a:t>
            </a:r>
          </a:p>
          <a:p>
            <a:pPr>
              <a:spcBef>
                <a:spcPct val="15000"/>
              </a:spcBef>
              <a:defRPr/>
            </a:pPr>
            <a:endParaRPr lang="en-US" sz="1400" b="1" dirty="0">
              <a:solidFill>
                <a:schemeClr val="tx1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schemeClr val="tx1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schemeClr val="tx1"/>
                </a:solidFill>
              </a:rPr>
              <a:t>Add new features, including zonal resampling and stream burning algorithms, into the model.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schemeClr val="tx1"/>
                </a:solidFill>
              </a:rPr>
              <a:t>Seamlessly couple the new features with the existing depression filling algorithm.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schemeClr val="tx1"/>
                </a:solidFill>
              </a:rPr>
              <a:t>Evaluate the m</a:t>
            </a:r>
            <a:r>
              <a:rPr lang="en-US" dirty="0">
                <a:solidFill>
                  <a:schemeClr val="tx1"/>
                </a:solidFill>
              </a:rPr>
              <a:t>odel performance under various configurations and observational inputs.</a:t>
            </a:r>
            <a:endParaRPr lang="en-US" sz="1400" dirty="0">
              <a:solidFill>
                <a:schemeClr val="tx1"/>
              </a:solidFill>
            </a:endParaRPr>
          </a:p>
          <a:p>
            <a:pPr>
              <a:spcBef>
                <a:spcPct val="15000"/>
              </a:spcBef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dirty="0">
                <a:solidFill>
                  <a:schemeClr val="tx1"/>
                </a:solidFill>
              </a:rPr>
              <a:t>The additional capabilities allow the model to consistently represent river networks at any spatial resolution.</a:t>
            </a:r>
            <a:endParaRPr lang="en-US" altLang="en-US" sz="1400" dirty="0">
              <a:solidFill>
                <a:schemeClr val="tx1"/>
              </a:solidFill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schemeClr val="tx1"/>
                </a:solidFill>
              </a:rPr>
              <a:t>The new approach paves a path for an advanced </a:t>
            </a:r>
            <a:r>
              <a:rPr lang="en-US" dirty="0">
                <a:solidFill>
                  <a:schemeClr val="tx1"/>
                </a:solidFill>
              </a:rPr>
              <a:t>hybrid stream burning and </a:t>
            </a:r>
            <a:r>
              <a:rPr lang="en-US" sz="1400" dirty="0">
                <a:solidFill>
                  <a:schemeClr val="tx1"/>
                </a:solidFill>
              </a:rPr>
              <a:t>depression filling algorithm </a:t>
            </a:r>
            <a:r>
              <a:rPr lang="en-US" dirty="0">
                <a:solidFill>
                  <a:schemeClr val="tx1"/>
                </a:solidFill>
              </a:rPr>
              <a:t>for use in</a:t>
            </a:r>
            <a:r>
              <a:rPr lang="en-US" sz="1400" dirty="0">
                <a:solidFill>
                  <a:schemeClr val="tx1"/>
                </a:solidFill>
              </a:rPr>
              <a:t> flow direction modeling and Earth system models.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-2581" y="-3522"/>
            <a:ext cx="914658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Representing River Networks in an Unstructured Mesh Framework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572000" y="5968422"/>
            <a:ext cx="4528286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1000" dirty="0"/>
              <a:t>Liao, C., Zhou, T., Xu, D., Barnes, R., Bisht, G., Li, H.-Y., Tan, Z., </a:t>
            </a:r>
            <a:r>
              <a:rPr lang="en-US" sz="1000" dirty="0" err="1"/>
              <a:t>Tesfa</a:t>
            </a:r>
            <a:r>
              <a:rPr lang="en-US" sz="1000" dirty="0"/>
              <a:t>, T., Duan, Z., &amp; </a:t>
            </a:r>
            <a:r>
              <a:rPr lang="en-US" sz="1000" dirty="0" err="1"/>
              <a:t>Engwirda</a:t>
            </a:r>
            <a:r>
              <a:rPr lang="en-US" sz="1000" dirty="0"/>
              <a:t>, D. “Advances in hexagon mesh-based flow direction modeling,” </a:t>
            </a:r>
            <a:r>
              <a:rPr lang="en-US" sz="1000" i="1" dirty="0"/>
              <a:t>Advances in Water Resources</a:t>
            </a:r>
            <a:r>
              <a:rPr lang="en-US" sz="1000" dirty="0"/>
              <a:t>, 104099, (2022). [DOI: 10.1016/j.advwatres.2021.104099]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602062" y="4810474"/>
            <a:ext cx="424012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With the stream burning feature turned on (right), the </a:t>
            </a:r>
            <a:r>
              <a:rPr lang="en-US" altLang="en-US" sz="1200" b="1" dirty="0" err="1">
                <a:solidFill>
                  <a:srgbClr val="0000FF"/>
                </a:solidFill>
                <a:latin typeface="Arial" panose="020B0604020202020204" pitchFamily="34" charset="0"/>
              </a:rPr>
              <a:t>HexWatershed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 model significantly improves the river network representation compared with when it is off (left).</a:t>
            </a:r>
          </a:p>
        </p:txBody>
      </p:sp>
      <p:pic>
        <p:nvPicPr>
          <p:cNvPr id="3" name="Picture 2" descr="Map&#10;&#10;Description automatically generated">
            <a:extLst>
              <a:ext uri="{FF2B5EF4-FFF2-40B4-BE49-F238E27FC236}">
                <a16:creationId xmlns:a16="http://schemas.microsoft.com/office/drawing/2014/main" id="{B1AADF0C-CFEE-214F-8AD2-3F13D57974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2867" y="1358634"/>
            <a:ext cx="2365539" cy="3175911"/>
          </a:xfrm>
          <a:prstGeom prst="rect">
            <a:avLst/>
          </a:prstGeom>
        </p:spPr>
      </p:pic>
      <p:pic>
        <p:nvPicPr>
          <p:cNvPr id="5" name="Picture 4" descr="Map&#10;&#10;Description automatically generated">
            <a:extLst>
              <a:ext uri="{FF2B5EF4-FFF2-40B4-BE49-F238E27FC236}">
                <a16:creationId xmlns:a16="http://schemas.microsoft.com/office/drawing/2014/main" id="{DBF5DC53-1CF6-9F4D-935F-E9C8AB8198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2123" y="1344905"/>
            <a:ext cx="2378163" cy="3192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548093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210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5</cp:revision>
  <dcterms:created xsi:type="dcterms:W3CDTF">2017-11-02T21:19:41Z</dcterms:created>
  <dcterms:modified xsi:type="dcterms:W3CDTF">2022-02-18T23:30:58Z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0x010100904F155D124A184C9BF1B50050B51435</vt:lpwstr>
  </property>
  <property fmtid="{D5CDD505-2E9C-101B-9397-08002B2CF9AE}" pid="4" name="Order">
    <vt:r8>3400</vt:r8>
  </property>
  <property fmtid="{D5CDD505-2E9C-101B-9397-08002B2CF9AE}" pid="5" name="_AdHocReviewCycleID">
    <vt:i4>1944999517</vt:i4>
  </property>
  <property fmtid="{D5CDD505-2E9C-101B-9397-08002B2CF9AE}" pid="6" name="_NewReviewCycle">
    <vt:lpwstr/>
  </property>
  <property fmtid="{D5CDD505-2E9C-101B-9397-08002B2CF9AE}" pid="7" name="_EmailSubject">
    <vt:lpwstr>BER highlight</vt:lpwstr>
  </property>
  <property fmtid="{D5CDD505-2E9C-101B-9397-08002B2CF9AE}" pid="8" name="_AuthorEmail">
    <vt:lpwstr>casey.mcgrath@pnnl.gov</vt:lpwstr>
  </property>
  <property fmtid="{D5CDD505-2E9C-101B-9397-08002B2CF9AE}" pid="9" name="_AuthorEmailDisplayName">
    <vt:lpwstr>Mcgrath, Casey R</vt:lpwstr>
  </property>
  <property fmtid="{D5CDD505-2E9C-101B-9397-08002B2CF9AE}" pid="10" name="_PreviousAdHocReviewCycleID">
    <vt:i4>673629877</vt:i4>
  </property>
</Properties>
</file>