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1" y="6058520"/>
            <a:ext cx="12187993" cy="3236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1" y="5981879"/>
            <a:ext cx="12178488" cy="4255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2" y="5957968"/>
            <a:ext cx="12169831" cy="7735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380183"/>
            <a:ext cx="12191975" cy="4778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982" y="6392883"/>
            <a:ext cx="12170410" cy="465455"/>
          </a:xfrm>
          <a:custGeom>
            <a:avLst/>
            <a:gdLst/>
            <a:ahLst/>
            <a:cxnLst/>
            <a:rect l="l" t="t" r="r" b="b"/>
            <a:pathLst>
              <a:path w="12170410" h="465454">
                <a:moveTo>
                  <a:pt x="12169831" y="465102"/>
                </a:moveTo>
                <a:lnTo>
                  <a:pt x="0" y="465102"/>
                </a:lnTo>
                <a:lnTo>
                  <a:pt x="0" y="0"/>
                </a:lnTo>
                <a:lnTo>
                  <a:pt x="12169831" y="0"/>
                </a:lnTo>
                <a:lnTo>
                  <a:pt x="12169831" y="465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67728" y="6408171"/>
            <a:ext cx="2121397" cy="36302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726" y="6336933"/>
            <a:ext cx="1537212" cy="4228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6273" y="6359439"/>
            <a:ext cx="469555" cy="42712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27061" y="6237949"/>
            <a:ext cx="1653430" cy="6200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8177" y="154351"/>
            <a:ext cx="953325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20" y="1727404"/>
            <a:ext cx="6634480" cy="236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36700" marR="5080" indent="-1524635">
              <a:lnSpc>
                <a:spcPct val="100000"/>
              </a:lnSpc>
              <a:spcBef>
                <a:spcPts val="100"/>
              </a:spcBef>
            </a:pPr>
            <a:r>
              <a:rPr dirty="0"/>
              <a:t>Responses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subpolar</a:t>
            </a:r>
            <a:r>
              <a:rPr dirty="0" spc="-25"/>
              <a:t> </a:t>
            </a:r>
            <a:r>
              <a:rPr dirty="0"/>
              <a:t>North</a:t>
            </a:r>
            <a:r>
              <a:rPr dirty="0" spc="-25"/>
              <a:t> </a:t>
            </a:r>
            <a:r>
              <a:rPr dirty="0"/>
              <a:t>Atlantic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two</a:t>
            </a:r>
            <a:r>
              <a:rPr dirty="0" spc="-20"/>
              <a:t> </a:t>
            </a:r>
            <a:r>
              <a:rPr dirty="0"/>
              <a:t>climate</a:t>
            </a:r>
            <a:r>
              <a:rPr dirty="0" spc="-25"/>
              <a:t> </a:t>
            </a:r>
            <a:r>
              <a:rPr dirty="0"/>
              <a:t>model</a:t>
            </a:r>
            <a:r>
              <a:rPr dirty="0" spc="-25"/>
              <a:t> </a:t>
            </a:r>
            <a:r>
              <a:rPr dirty="0" spc="-10"/>
              <a:t>sensitivity </a:t>
            </a:r>
            <a:r>
              <a:rPr dirty="0"/>
              <a:t>experiments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45"/>
              <a:t> </a:t>
            </a:r>
            <a:r>
              <a:rPr dirty="0"/>
              <a:t>increased</a:t>
            </a:r>
            <a:r>
              <a:rPr dirty="0" spc="-45"/>
              <a:t> </a:t>
            </a:r>
            <a:r>
              <a:rPr dirty="0"/>
              <a:t>stratospheric</a:t>
            </a:r>
            <a:r>
              <a:rPr dirty="0" spc="-45"/>
              <a:t> </a:t>
            </a:r>
            <a:r>
              <a:rPr dirty="0" spc="-10"/>
              <a:t>aerosols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OBJECTIVE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b="0" i="0">
                <a:latin typeface="Arial"/>
                <a:cs typeface="Arial"/>
              </a:rPr>
              <a:t>To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investigates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physical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processes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involved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with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impacts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of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spc="-10" b="0" i="0">
                <a:latin typeface="Arial"/>
                <a:cs typeface="Arial"/>
              </a:rPr>
              <a:t>increased </a:t>
            </a:r>
            <a:r>
              <a:rPr dirty="0" sz="1400" b="0" i="0">
                <a:latin typeface="Arial"/>
                <a:cs typeface="Arial"/>
              </a:rPr>
              <a:t>stratospheric</a:t>
            </a:r>
            <a:r>
              <a:rPr dirty="0" sz="1400" spc="-2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aerosols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on</a:t>
            </a:r>
            <a:r>
              <a:rPr dirty="0" sz="1400" spc="-1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subpolar</a:t>
            </a:r>
            <a:r>
              <a:rPr dirty="0" sz="1400" spc="-1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North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Atlantic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(SPNA)</a:t>
            </a:r>
            <a:r>
              <a:rPr dirty="0" sz="1400" spc="-1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and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strength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of</a:t>
            </a:r>
            <a:r>
              <a:rPr dirty="0" sz="1400" spc="-10" b="0" i="0">
                <a:latin typeface="Arial"/>
                <a:cs typeface="Arial"/>
              </a:rPr>
              <a:t> </a:t>
            </a:r>
            <a:r>
              <a:rPr dirty="0" sz="1400" spc="-25" b="0" i="0">
                <a:latin typeface="Arial"/>
                <a:cs typeface="Arial"/>
              </a:rPr>
              <a:t>the </a:t>
            </a:r>
            <a:r>
              <a:rPr dirty="0" sz="1400" b="0" i="0">
                <a:latin typeface="Arial"/>
                <a:cs typeface="Arial"/>
              </a:rPr>
              <a:t>AMOC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in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two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climate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model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spc="-10" b="0" i="0">
                <a:latin typeface="Arial"/>
                <a:cs typeface="Arial"/>
              </a:rPr>
              <a:t>large-</a:t>
            </a:r>
            <a:r>
              <a:rPr dirty="0" sz="1400" b="0" i="0">
                <a:latin typeface="Arial"/>
                <a:cs typeface="Arial"/>
              </a:rPr>
              <a:t>ensemble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sensitivity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spc="-10" b="0" i="0">
                <a:latin typeface="Arial"/>
                <a:cs typeface="Arial"/>
              </a:rPr>
              <a:t>experiments.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110"/>
              </a:spcBef>
            </a:pPr>
            <a:r>
              <a:rPr dirty="0" spc="-10"/>
              <a:t>APPROACH</a:t>
            </a:r>
          </a:p>
          <a:p>
            <a:pPr marL="25400" marR="220979">
              <a:lnSpc>
                <a:spcPct val="100000"/>
              </a:lnSpc>
              <a:spcBef>
                <a:spcPts val="10"/>
              </a:spcBef>
            </a:pPr>
            <a:r>
              <a:rPr dirty="0" sz="1400" b="0" i="0">
                <a:latin typeface="Arial"/>
                <a:cs typeface="Arial"/>
              </a:rPr>
              <a:t>We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focus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on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understanding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impact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of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increased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stratospheric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aerosols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on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spc="-25" b="0" i="0">
                <a:latin typeface="Arial"/>
                <a:cs typeface="Arial"/>
              </a:rPr>
              <a:t>the </a:t>
            </a:r>
            <a:r>
              <a:rPr dirty="0" sz="1400" b="0" i="0">
                <a:latin typeface="Arial"/>
                <a:cs typeface="Arial"/>
              </a:rPr>
              <a:t>SPNA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salinity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responses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and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employing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freshwater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budget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analysis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to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unveil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spc="-25" b="0" i="0">
                <a:latin typeface="Arial"/>
                <a:cs typeface="Arial"/>
              </a:rPr>
              <a:t>its </a:t>
            </a:r>
            <a:r>
              <a:rPr dirty="0" sz="1400" b="0" i="0">
                <a:latin typeface="Arial"/>
                <a:cs typeface="Arial"/>
              </a:rPr>
              <a:t>connections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with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Arctic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and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AMOC.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We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examine</a:t>
            </a:r>
            <a:r>
              <a:rPr dirty="0" sz="1400" spc="-2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how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SPNA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spc="-10" b="0" i="0">
                <a:latin typeface="Arial"/>
                <a:cs typeface="Arial"/>
              </a:rPr>
              <a:t>salinification </a:t>
            </a:r>
            <a:r>
              <a:rPr dirty="0" sz="1400" b="0" i="0">
                <a:latin typeface="Arial"/>
                <a:cs typeface="Arial"/>
              </a:rPr>
              <a:t>relates</a:t>
            </a:r>
            <a:r>
              <a:rPr dirty="0" sz="1400" spc="-2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to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AMOC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responses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by</a:t>
            </a:r>
            <a:r>
              <a:rPr dirty="0" sz="1400" spc="-1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analyzing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the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surface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density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fluxes</a:t>
            </a:r>
            <a:r>
              <a:rPr dirty="0" sz="1400" spc="-15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over</a:t>
            </a:r>
            <a:r>
              <a:rPr dirty="0" sz="1400" spc="-10" b="0" i="0">
                <a:latin typeface="Arial"/>
                <a:cs typeface="Arial"/>
              </a:rPr>
              <a:t> </a:t>
            </a:r>
            <a:r>
              <a:rPr dirty="0" sz="1400" spc="-25" b="0" i="0">
                <a:latin typeface="Arial"/>
                <a:cs typeface="Arial"/>
              </a:rPr>
              <a:t>the </a:t>
            </a:r>
            <a:r>
              <a:rPr dirty="0" sz="1400" b="0" i="0">
                <a:latin typeface="Arial"/>
                <a:cs typeface="Arial"/>
              </a:rPr>
              <a:t>SPNA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ocean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deep</a:t>
            </a:r>
            <a:r>
              <a:rPr dirty="0" sz="1400" spc="-30" b="0" i="0">
                <a:latin typeface="Arial"/>
                <a:cs typeface="Arial"/>
              </a:rPr>
              <a:t> </a:t>
            </a:r>
            <a:r>
              <a:rPr dirty="0" sz="1400" b="0" i="0">
                <a:latin typeface="Arial"/>
                <a:cs typeface="Arial"/>
              </a:rPr>
              <a:t>convection</a:t>
            </a:r>
            <a:r>
              <a:rPr dirty="0" sz="1400" spc="-25" b="0" i="0">
                <a:latin typeface="Arial"/>
                <a:cs typeface="Arial"/>
              </a:rPr>
              <a:t> </a:t>
            </a:r>
            <a:r>
              <a:rPr dirty="0" sz="1400" spc="-10" b="0" i="0">
                <a:latin typeface="Arial"/>
                <a:cs typeface="Arial"/>
              </a:rPr>
              <a:t>sites.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9584" y="4284419"/>
            <a:ext cx="11659870" cy="1764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 i="1">
                <a:latin typeface="Arial"/>
                <a:cs typeface="Arial"/>
              </a:rPr>
              <a:t>IMPACT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analyzing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upper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ocean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freshwater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budget,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increased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stratospheric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aerosols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reduce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SPNA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freshwater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content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increase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upper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ocean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salinity.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both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cases,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close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connection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between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SPNA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Arctic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--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SPNA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freshwater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mainly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driven</a:t>
            </a:r>
            <a:r>
              <a:rPr dirty="0" sz="1400" spc="5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decreased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freshwater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export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from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Arctic,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where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total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decrease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surface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freshwater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fluxes.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anomalous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ocean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deep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convection </a:t>
            </a:r>
            <a:r>
              <a:rPr dirty="0" sz="1400">
                <a:latin typeface="Arial"/>
                <a:cs typeface="Arial"/>
              </a:rPr>
              <a:t>induced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elevated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stratospheric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aerosols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mainly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attributed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changes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surface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fluxes,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while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freshwater-</a:t>
            </a:r>
            <a:r>
              <a:rPr dirty="0" sz="1400">
                <a:latin typeface="Arial"/>
                <a:cs typeface="Arial"/>
              </a:rPr>
              <a:t>induced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buoyancy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fluxes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only </a:t>
            </a:r>
            <a:r>
              <a:rPr dirty="0" sz="1400">
                <a:latin typeface="Arial"/>
                <a:cs typeface="Arial"/>
              </a:rPr>
              <a:t>play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small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role.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response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sensitivity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experiments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elucidates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regional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hydrological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processes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SPNA,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which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affect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AMOC,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are </a:t>
            </a:r>
            <a:r>
              <a:rPr dirty="0" sz="1400">
                <a:latin typeface="Arial"/>
                <a:cs typeface="Arial"/>
              </a:rPr>
              <a:t>largely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dependent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background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climate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future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greenhouse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forcings.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provides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valuable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physical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insights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specific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impacts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of </a:t>
            </a:r>
            <a:r>
              <a:rPr dirty="0" sz="1400">
                <a:latin typeface="Arial"/>
                <a:cs typeface="Arial"/>
              </a:rPr>
              <a:t>increased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stratospheric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aerosols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SPNA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salinity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changes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their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potential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connections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AMOC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Arctic.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3615" y="1511562"/>
            <a:ext cx="3212451" cy="306909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042566" y="1717267"/>
            <a:ext cx="1926589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8755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latin typeface="Arial"/>
                <a:cs typeface="Arial"/>
              </a:rPr>
              <a:t>(Top)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Time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series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AMOC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strength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(Unit: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Sv)</a:t>
            </a:r>
            <a:r>
              <a:rPr dirty="0" sz="1100" spc="-25" i="1">
                <a:latin typeface="Arial"/>
                <a:cs typeface="Arial"/>
              </a:rPr>
              <a:t> in </a:t>
            </a:r>
            <a:r>
              <a:rPr dirty="0" sz="1100" spc="-10" i="1">
                <a:latin typeface="Arial"/>
                <a:cs typeface="Arial"/>
              </a:rPr>
              <a:t>CESM1-</a:t>
            </a:r>
            <a:r>
              <a:rPr dirty="0" sz="1100" i="1">
                <a:latin typeface="Arial"/>
                <a:cs typeface="Arial"/>
              </a:rPr>
              <a:t>RCP8.5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(red),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i="1">
                <a:latin typeface="Arial"/>
                <a:cs typeface="Arial"/>
              </a:rPr>
              <a:t>corresponding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sensitivity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experiment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with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increased </a:t>
            </a:r>
            <a:r>
              <a:rPr dirty="0" sz="1100" i="1">
                <a:latin typeface="Arial"/>
                <a:cs typeface="Arial"/>
              </a:rPr>
              <a:t>stratospheric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aerosol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(orange), CESM2-SSP2-</a:t>
            </a:r>
            <a:r>
              <a:rPr dirty="0" sz="1100" i="1">
                <a:latin typeface="Arial"/>
                <a:cs typeface="Arial"/>
              </a:rPr>
              <a:t>4.5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(green)</a:t>
            </a:r>
            <a:r>
              <a:rPr dirty="0" sz="1100" spc="20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and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corresponding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sensitivity </a:t>
            </a:r>
            <a:r>
              <a:rPr dirty="0" sz="1100" i="1">
                <a:latin typeface="Arial"/>
                <a:cs typeface="Arial"/>
              </a:rPr>
              <a:t>experiment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with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increased </a:t>
            </a:r>
            <a:r>
              <a:rPr dirty="0" sz="1100" i="1">
                <a:latin typeface="Arial"/>
                <a:cs typeface="Arial"/>
              </a:rPr>
              <a:t>stratospheric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aerosol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(blue) simulations.</a:t>
            </a:r>
            <a:endParaRPr sz="1100">
              <a:latin typeface="Arial"/>
              <a:cs typeface="Arial"/>
            </a:endParaRPr>
          </a:p>
          <a:p>
            <a:pPr marL="12700" marR="36195">
              <a:lnSpc>
                <a:spcPct val="100000"/>
              </a:lnSpc>
            </a:pPr>
            <a:r>
              <a:rPr dirty="0" sz="1100" i="1">
                <a:latin typeface="Arial"/>
                <a:cs typeface="Arial"/>
              </a:rPr>
              <a:t>(Bottom)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Time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series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SPNA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upper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ocean</a:t>
            </a:r>
            <a:r>
              <a:rPr dirty="0" sz="1100" spc="-10" i="1">
                <a:latin typeface="Arial"/>
                <a:cs typeface="Arial"/>
              </a:rPr>
              <a:t> (0-</a:t>
            </a:r>
            <a:r>
              <a:rPr dirty="0" sz="1100" i="1">
                <a:latin typeface="Arial"/>
                <a:cs typeface="Arial"/>
              </a:rPr>
              <a:t>300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m)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FWC </a:t>
            </a:r>
            <a:r>
              <a:rPr dirty="0" sz="1100" i="1">
                <a:latin typeface="Arial"/>
                <a:cs typeface="Arial"/>
              </a:rPr>
              <a:t>(Unit: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km3)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in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respective simulations.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558" y="997346"/>
            <a:ext cx="11957685" cy="523240"/>
          </a:xfrm>
          <a:prstGeom prst="rect">
            <a:avLst/>
          </a:prstGeom>
          <a:ln w="9524">
            <a:solidFill>
              <a:srgbClr val="4471C4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2256790" marR="104775" indent="-2145030">
              <a:lnSpc>
                <a:spcPct val="100000"/>
              </a:lnSpc>
              <a:spcBef>
                <a:spcPts val="244"/>
              </a:spcBef>
            </a:pPr>
            <a:r>
              <a:rPr dirty="0" sz="1400" b="1">
                <a:latin typeface="Times New Roman"/>
                <a:cs typeface="Times New Roman"/>
              </a:rPr>
              <a:t>Li,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H.,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J.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Richter,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Hu,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G.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Meehl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MacMartin,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2023: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Responses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Subpolar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North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Atlantic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Two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Climate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Model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Sensitivity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Experiments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Increased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Stratospheric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Aerosols.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Climate,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36,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7675–7688,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https://doi.org/10.1175/JCLI-D-23-</a:t>
            </a:r>
            <a:r>
              <a:rPr dirty="0" sz="1400" spc="-10">
                <a:latin typeface="Times New Roman"/>
                <a:cs typeface="Times New Roman"/>
              </a:rPr>
              <a:t>0225.1.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2023-10-18T16:28:09Z</dcterms:created>
  <dcterms:modified xsi:type="dcterms:W3CDTF">2023-10-18T16:28:09Z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2023-10-18T00:00:00Z</vt:filetime>
  </property>
</Properties>
</file>