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41"/>
  </p:normalViewPr>
  <p:slideViewPr>
    <p:cSldViewPr snapToGrid="0" snapToObjects="1">
      <p:cViewPr varScale="1">
        <p:scale>
          <a:sx n="82" d="100"/>
          <a:sy n="82"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3/16/2023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830997"/>
          </a:xfrm>
          <a:prstGeom prst="rect">
            <a:avLst/>
          </a:prstGeom>
          <a:noFill/>
        </p:spPr>
        <p:txBody>
          <a:bodyPr wrap="square" rtlCol="0">
            <a:spAutoFit/>
          </a:bodyPr>
          <a:lstStyle/>
          <a:p>
            <a:pPr algn="ctr"/>
            <a:r>
              <a:rPr lang="en-US" sz="2400" b="1" dirty="0"/>
              <a:t>Impact of Tropical Cyclone Wind Forcing on the Global Climate in a Fully Coupled Climate Model </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b="1" dirty="0"/>
              <a:t>Li, H</a:t>
            </a:r>
            <a:r>
              <a:rPr lang="en-US" dirty="0"/>
              <a:t>., </a:t>
            </a:r>
            <a:r>
              <a:rPr lang="en-US" b="1" dirty="0"/>
              <a:t>A. Hu, G. A. </a:t>
            </a:r>
            <a:r>
              <a:rPr lang="en-US" b="1" dirty="0" err="1"/>
              <a:t>Meehl</a:t>
            </a:r>
            <a:r>
              <a:rPr lang="en-US" b="1" dirty="0"/>
              <a:t>,</a:t>
            </a:r>
            <a:r>
              <a:rPr lang="en-US" dirty="0"/>
              <a:t> </a:t>
            </a:r>
            <a:r>
              <a:rPr lang="en-US" b="1" dirty="0"/>
              <a:t>N. Rosenbloom, W. G. Strand </a:t>
            </a:r>
            <a:r>
              <a:rPr lang="en-US" dirty="0"/>
              <a:t>(2022). </a:t>
            </a:r>
          </a:p>
          <a:p>
            <a:pPr algn="ctr"/>
            <a:r>
              <a:rPr lang="en-US" dirty="0"/>
              <a:t>Journal of Climate 1–40. https://</a:t>
            </a:r>
            <a:r>
              <a:rPr lang="en-US" dirty="0" err="1"/>
              <a:t>doi.org</a:t>
            </a:r>
            <a:r>
              <a:rPr lang="en-US" dirty="0"/>
              <a:t>/10.1175/jcli-d-22-0211.1</a:t>
            </a:r>
          </a:p>
        </p:txBody>
      </p:sp>
      <p:sp>
        <p:nvSpPr>
          <p:cNvPr id="11" name="TextBox 10">
            <a:extLst>
              <a:ext uri="{FF2B5EF4-FFF2-40B4-BE49-F238E27FC236}">
                <a16:creationId xmlns:a16="http://schemas.microsoft.com/office/drawing/2014/main" id="{C1487AF8-B774-BC41-BABF-E7279BA534C8}"/>
              </a:ext>
            </a:extLst>
          </p:cNvPr>
          <p:cNvSpPr txBox="1"/>
          <p:nvPr/>
        </p:nvSpPr>
        <p:spPr>
          <a:xfrm>
            <a:off x="65012" y="1792622"/>
            <a:ext cx="5471267"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investigate the impacts of tropical cyclone (TC) winds on the global ocean and the associated feedbacks in the climate system.</a:t>
            </a:r>
          </a:p>
        </p:txBody>
      </p:sp>
      <p:sp>
        <p:nvSpPr>
          <p:cNvPr id="12" name="TextBox 11">
            <a:extLst>
              <a:ext uri="{FF2B5EF4-FFF2-40B4-BE49-F238E27FC236}">
                <a16:creationId xmlns:a16="http://schemas.microsoft.com/office/drawing/2014/main" id="{ADD8E89C-8017-E545-8990-66150241C46E}"/>
              </a:ext>
            </a:extLst>
          </p:cNvPr>
          <p:cNvSpPr txBox="1"/>
          <p:nvPr/>
        </p:nvSpPr>
        <p:spPr>
          <a:xfrm>
            <a:off x="26279" y="2686333"/>
            <a:ext cx="6204775" cy="1200329"/>
          </a:xfrm>
          <a:prstGeom prst="rect">
            <a:avLst/>
          </a:prstGeom>
          <a:noFill/>
        </p:spPr>
        <p:txBody>
          <a:bodyPr wrap="square" rtlCol="0">
            <a:spAutoFit/>
          </a:bodyPr>
          <a:lstStyle/>
          <a:p>
            <a:r>
              <a:rPr lang="en-US" sz="1600" b="1" i="1" dirty="0">
                <a:latin typeface="Arial"/>
                <a:cs typeface="Arial"/>
              </a:rPr>
              <a:t>APPROACH </a:t>
            </a:r>
          </a:p>
          <a:p>
            <a:r>
              <a:rPr lang="en-US" sz="1400" b="0" i="0" dirty="0">
                <a:solidFill>
                  <a:srgbClr val="000000"/>
                </a:solidFill>
                <a:effectLst/>
                <a:latin typeface="Arial" panose="020B0604020202020204" pitchFamily="34" charset="0"/>
                <a:cs typeface="Arial" panose="020B0604020202020204" pitchFamily="34" charset="0"/>
              </a:rPr>
              <a:t>We impose TC winds extracted from the TC-permitting high-resolution (0.25° atmosphere and 1° ocean) model simulation into a fully coupled lower-resolution model (1° atmosphere and 1° ocean) and diagnose the impact of TC wind forcing on various aspects of the coupled dynamic system.</a:t>
            </a:r>
            <a:endParaRPr lang="en-US" sz="1400" b="1"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65012" y="3958004"/>
            <a:ext cx="11820666" cy="2277547"/>
          </a:xfrm>
          <a:prstGeom prst="rect">
            <a:avLst/>
          </a:prstGeom>
          <a:noFill/>
        </p:spPr>
        <p:txBody>
          <a:bodyPr wrap="square" rtlCol="0">
            <a:spAutoFit/>
          </a:bodyPr>
          <a:lstStyle/>
          <a:p>
            <a:r>
              <a:rPr lang="en-US" sz="1600" b="1" i="1" dirty="0">
                <a:latin typeface="Arial"/>
                <a:cs typeface="Arial"/>
              </a:rPr>
              <a:t>IMPACT</a:t>
            </a:r>
          </a:p>
          <a:p>
            <a:r>
              <a:rPr lang="en-US" sz="1400" b="0" i="0" dirty="0">
                <a:solidFill>
                  <a:srgbClr val="000000"/>
                </a:solidFill>
                <a:effectLst/>
                <a:latin typeface="Arial" panose="020B0604020202020204" pitchFamily="34" charset="0"/>
                <a:cs typeface="Arial" panose="020B0604020202020204" pitchFamily="34" charset="0"/>
              </a:rPr>
              <a:t>Understanding TCs’ feedbacks to the large-scale climate is important for restricting climate prediction uncertainties across various time scales. We investigate the impacts of TC wind forcing on the global ocean and the associated feedbacks within the climate system using the fully coupled Community Earth System Model version 1.3 (CESM1.3). </a:t>
            </a:r>
            <a:r>
              <a:rPr lang="en-US" sz="1400" dirty="0">
                <a:solidFill>
                  <a:srgbClr val="000000"/>
                </a:solidFill>
                <a:latin typeface="Arial" panose="020B0604020202020204" pitchFamily="34" charset="0"/>
                <a:cs typeface="Arial" panose="020B0604020202020204" pitchFamily="34" charset="0"/>
              </a:rPr>
              <a:t>W</a:t>
            </a:r>
            <a:r>
              <a:rPr lang="en-US" sz="1400" b="0" i="0" dirty="0">
                <a:solidFill>
                  <a:srgbClr val="000000"/>
                </a:solidFill>
                <a:effectLst/>
                <a:latin typeface="Arial" panose="020B0604020202020204" pitchFamily="34" charset="0"/>
                <a:cs typeface="Arial" panose="020B0604020202020204" pitchFamily="34" charset="0"/>
              </a:rPr>
              <a:t>e conduct a suite of sensitivity experiments by inserting TC winds extracted from a high-resolution TC-permitting simulation into the low-resolution model. We found that the added TC winds can increase ocean heat content by affecting ocean vertical mixing, air–sea enthalpy fluxes, and cloud amount. The added TCs can influence mean SST, precipitation, ocean subsurface temperature, and ocean mixed layer depth. We found a strengthening of the wind-driven subtropical cells and a weakening of the Atlantic meridional overturning circulation. TCs in the model cause anomalous equatorward ocean heat convergence in the deep tropics and an increase of poleward ocean heat transport out of the subtropics. Our modeling results provide new insights into the multiscale interactions between TCs and the coupled climate system.</a:t>
            </a:r>
            <a:endParaRPr lang="en-US" sz="1400" b="1"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6B45359-6262-51B6-97BE-DA6EE05C076E}"/>
              </a:ext>
            </a:extLst>
          </p:cNvPr>
          <p:cNvSpPr txBox="1"/>
          <p:nvPr/>
        </p:nvSpPr>
        <p:spPr>
          <a:xfrm>
            <a:off x="10597780" y="1948660"/>
            <a:ext cx="1529207" cy="2169825"/>
          </a:xfrm>
          <a:prstGeom prst="rect">
            <a:avLst/>
          </a:prstGeom>
          <a:noFill/>
        </p:spPr>
        <p:txBody>
          <a:bodyPr wrap="square">
            <a:spAutoFit/>
          </a:bodyPr>
          <a:lstStyle/>
          <a:p>
            <a:r>
              <a:rPr lang="en-US" sz="1100" i="1" dirty="0">
                <a:solidFill>
                  <a:srgbClr val="000000"/>
                </a:solidFill>
                <a:latin typeface="Arial" panose="020B0604020202020204" pitchFamily="34" charset="0"/>
                <a:cs typeface="Arial" panose="020B0604020202020204" pitchFamily="34" charset="0"/>
              </a:rPr>
              <a:t>Tropical cyclone </a:t>
            </a:r>
            <a:r>
              <a:rPr lang="en-US" sz="1100" b="0" i="1" dirty="0">
                <a:solidFill>
                  <a:srgbClr val="000000"/>
                </a:solidFill>
                <a:effectLst/>
                <a:latin typeface="Arial" panose="020B0604020202020204" pitchFamily="34" charset="0"/>
                <a:cs typeface="Arial" panose="020B0604020202020204" pitchFamily="34" charset="0"/>
              </a:rPr>
              <a:t>induced climatological changes in  (a) upper 1000 m ocean heat content (unit: J), (b) SST (unit: ˚C), (c) total surface heat fluxes (unit: W/m2) and (d) precipitation rate(unit: mm/h). </a:t>
            </a:r>
          </a:p>
          <a:p>
            <a:endParaRPr lang="en-US" sz="14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8E8052D3-B56E-B98B-103D-8FFE85751E69}"/>
              </a:ext>
            </a:extLst>
          </p:cNvPr>
          <p:cNvGrpSpPr/>
          <p:nvPr/>
        </p:nvGrpSpPr>
        <p:grpSpPr>
          <a:xfrm>
            <a:off x="5949087" y="1714569"/>
            <a:ext cx="4708693" cy="2602249"/>
            <a:chOff x="1553435" y="514730"/>
            <a:chExt cx="9013322" cy="5341080"/>
          </a:xfrm>
        </p:grpSpPr>
        <p:pic>
          <p:nvPicPr>
            <p:cNvPr id="15" name="Picture 14">
              <a:extLst>
                <a:ext uri="{FF2B5EF4-FFF2-40B4-BE49-F238E27FC236}">
                  <a16:creationId xmlns:a16="http://schemas.microsoft.com/office/drawing/2014/main" id="{737B4FCC-56E5-B790-A311-481ECFB1D948}"/>
                </a:ext>
              </a:extLst>
            </p:cNvPr>
            <p:cNvPicPr>
              <a:picLocks noChangeAspect="1"/>
            </p:cNvPicPr>
            <p:nvPr/>
          </p:nvPicPr>
          <p:blipFill rotWithShape="1">
            <a:blip r:embed="rId3"/>
            <a:srcRect r="7554"/>
            <a:stretch/>
          </p:blipFill>
          <p:spPr>
            <a:xfrm>
              <a:off x="5428804" y="2993877"/>
              <a:ext cx="5137953" cy="2541093"/>
            </a:xfrm>
            <a:prstGeom prst="rect">
              <a:avLst/>
            </a:prstGeom>
          </p:spPr>
        </p:pic>
        <p:pic>
          <p:nvPicPr>
            <p:cNvPr id="17" name="Picture 16">
              <a:extLst>
                <a:ext uri="{FF2B5EF4-FFF2-40B4-BE49-F238E27FC236}">
                  <a16:creationId xmlns:a16="http://schemas.microsoft.com/office/drawing/2014/main" id="{9C695C91-1070-6FF0-B34F-0B43C2A74697}"/>
                </a:ext>
              </a:extLst>
            </p:cNvPr>
            <p:cNvPicPr>
              <a:picLocks noChangeAspect="1"/>
            </p:cNvPicPr>
            <p:nvPr/>
          </p:nvPicPr>
          <p:blipFill>
            <a:blip r:embed="rId4"/>
            <a:stretch>
              <a:fillRect/>
            </a:stretch>
          </p:blipFill>
          <p:spPr>
            <a:xfrm>
              <a:off x="1909629" y="2993877"/>
              <a:ext cx="4319899" cy="2861933"/>
            </a:xfrm>
            <a:prstGeom prst="rect">
              <a:avLst/>
            </a:prstGeom>
          </p:spPr>
        </p:pic>
        <p:pic>
          <p:nvPicPr>
            <p:cNvPr id="18" name="Picture 17">
              <a:extLst>
                <a:ext uri="{FF2B5EF4-FFF2-40B4-BE49-F238E27FC236}">
                  <a16:creationId xmlns:a16="http://schemas.microsoft.com/office/drawing/2014/main" id="{1A3BD119-7530-6723-292C-FD4DA5844B0A}"/>
                </a:ext>
              </a:extLst>
            </p:cNvPr>
            <p:cNvPicPr>
              <a:picLocks noChangeAspect="1"/>
            </p:cNvPicPr>
            <p:nvPr/>
          </p:nvPicPr>
          <p:blipFill rotWithShape="1">
            <a:blip r:embed="rId5"/>
            <a:srcRect t="7092"/>
            <a:stretch/>
          </p:blipFill>
          <p:spPr>
            <a:xfrm>
              <a:off x="1553435" y="514730"/>
              <a:ext cx="8898473" cy="2561726"/>
            </a:xfrm>
            <a:prstGeom prst="rect">
              <a:avLst/>
            </a:prstGeom>
          </p:spPr>
        </p:pic>
        <p:sp>
          <p:nvSpPr>
            <p:cNvPr id="19" name="Rectangle 18">
              <a:extLst>
                <a:ext uri="{FF2B5EF4-FFF2-40B4-BE49-F238E27FC236}">
                  <a16:creationId xmlns:a16="http://schemas.microsoft.com/office/drawing/2014/main" id="{A4091D20-7092-8C6E-70E8-33188DA59B5B}"/>
                </a:ext>
              </a:extLst>
            </p:cNvPr>
            <p:cNvSpPr/>
            <p:nvPr/>
          </p:nvSpPr>
          <p:spPr>
            <a:xfrm>
              <a:off x="2211570" y="895864"/>
              <a:ext cx="212653" cy="1992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n>
                    <a:solidFill>
                      <a:sysClr val="windowText" lastClr="000000"/>
                    </a:solidFill>
                  </a:ln>
                  <a:solidFill>
                    <a:schemeClr val="tx1"/>
                  </a:solidFill>
                </a:rPr>
                <a:t>a</a:t>
              </a:r>
              <a:endParaRPr lang="en-US" sz="800" dirty="0">
                <a:solidFill>
                  <a:schemeClr val="tx1"/>
                </a:solidFill>
              </a:endParaRPr>
            </a:p>
          </p:txBody>
        </p:sp>
        <p:sp>
          <p:nvSpPr>
            <p:cNvPr id="20" name="Rectangle 19">
              <a:extLst>
                <a:ext uri="{FF2B5EF4-FFF2-40B4-BE49-F238E27FC236}">
                  <a16:creationId xmlns:a16="http://schemas.microsoft.com/office/drawing/2014/main" id="{4BE88E6A-02F7-1DB1-2CA8-D7240A5801F8}"/>
                </a:ext>
              </a:extLst>
            </p:cNvPr>
            <p:cNvSpPr/>
            <p:nvPr/>
          </p:nvSpPr>
          <p:spPr>
            <a:xfrm>
              <a:off x="6377812" y="895864"/>
              <a:ext cx="212653" cy="1992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n>
                    <a:solidFill>
                      <a:sysClr val="windowText" lastClr="000000"/>
                    </a:solidFill>
                  </a:ln>
                  <a:solidFill>
                    <a:schemeClr val="tx1"/>
                  </a:solidFill>
                </a:rPr>
                <a:t>b</a:t>
              </a:r>
              <a:endParaRPr lang="en-US" sz="800" dirty="0">
                <a:solidFill>
                  <a:schemeClr val="tx1"/>
                </a:solidFill>
              </a:endParaRPr>
            </a:p>
          </p:txBody>
        </p:sp>
        <p:sp>
          <p:nvSpPr>
            <p:cNvPr id="21" name="Rectangle 20">
              <a:extLst>
                <a:ext uri="{FF2B5EF4-FFF2-40B4-BE49-F238E27FC236}">
                  <a16:creationId xmlns:a16="http://schemas.microsoft.com/office/drawing/2014/main" id="{F3758423-A907-F5A5-889D-22A515017192}"/>
                </a:ext>
              </a:extLst>
            </p:cNvPr>
            <p:cNvSpPr/>
            <p:nvPr/>
          </p:nvSpPr>
          <p:spPr>
            <a:xfrm>
              <a:off x="2208022" y="3453848"/>
              <a:ext cx="212653" cy="1992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n>
                    <a:solidFill>
                      <a:sysClr val="windowText" lastClr="000000"/>
                    </a:solidFill>
                  </a:ln>
                  <a:solidFill>
                    <a:schemeClr val="tx1"/>
                  </a:solidFill>
                </a:rPr>
                <a:t>c</a:t>
              </a:r>
              <a:endParaRPr lang="en-US" sz="800" dirty="0">
                <a:solidFill>
                  <a:schemeClr val="tx1"/>
                </a:solidFill>
              </a:endParaRPr>
            </a:p>
          </p:txBody>
        </p:sp>
        <p:sp>
          <p:nvSpPr>
            <p:cNvPr id="22" name="Rectangle 21">
              <a:extLst>
                <a:ext uri="{FF2B5EF4-FFF2-40B4-BE49-F238E27FC236}">
                  <a16:creationId xmlns:a16="http://schemas.microsoft.com/office/drawing/2014/main" id="{61FC638E-3F45-21FF-873F-FE8BC131574A}"/>
                </a:ext>
              </a:extLst>
            </p:cNvPr>
            <p:cNvSpPr/>
            <p:nvPr/>
          </p:nvSpPr>
          <p:spPr>
            <a:xfrm>
              <a:off x="6377812" y="3498595"/>
              <a:ext cx="212653" cy="1992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n>
                    <a:solidFill>
                      <a:sysClr val="windowText" lastClr="000000"/>
                    </a:solidFill>
                  </a:ln>
                  <a:solidFill>
                    <a:schemeClr val="tx1"/>
                  </a:solidFill>
                </a:rPr>
                <a:t>d</a:t>
              </a:r>
              <a:endParaRPr lang="en-US" sz="800" dirty="0">
                <a:solidFill>
                  <a:schemeClr val="tx1"/>
                </a:solidFill>
              </a:endParaRPr>
            </a:p>
          </p:txBody>
        </p:sp>
      </p:gr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371</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69</cp:revision>
  <dcterms:created xsi:type="dcterms:W3CDTF">2017-08-29T22:43:04Z</dcterms:created>
  <dcterms:modified xsi:type="dcterms:W3CDTF">2023-03-16T16:51:26Z</dcterms:modified>
</cp:coreProperties>
</file>