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3741"/>
  </p:normalViewPr>
  <p:slideViewPr>
    <p:cSldViewPr snapToGrid="0" snapToObjects="1">
      <p:cViewPr varScale="1">
        <p:scale>
          <a:sx n="82" d="100"/>
          <a:sy n="82"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1/10/2023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830997"/>
          </a:xfrm>
          <a:prstGeom prst="rect">
            <a:avLst/>
          </a:prstGeom>
          <a:noFill/>
        </p:spPr>
        <p:txBody>
          <a:bodyPr wrap="square" rtlCol="0">
            <a:spAutoFit/>
          </a:bodyPr>
          <a:lstStyle/>
          <a:p>
            <a:pPr algn="ctr"/>
            <a:r>
              <a:rPr lang="en-US" sz="2400" b="1" dirty="0"/>
              <a:t>Subseasonal tropical cyclone prediction and modulations by MJO and ENSO in CESM2</a:t>
            </a:r>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96897"/>
            <a:ext cx="11785928" cy="646331"/>
          </a:xfrm>
          <a:prstGeom prst="rect">
            <a:avLst/>
          </a:prstGeom>
          <a:noFill/>
          <a:ln>
            <a:solidFill>
              <a:schemeClr val="accent1"/>
            </a:solidFill>
          </a:ln>
        </p:spPr>
        <p:txBody>
          <a:bodyPr wrap="square" rtlCol="0">
            <a:spAutoFit/>
          </a:bodyPr>
          <a:lstStyle/>
          <a:p>
            <a:pPr algn="ctr"/>
            <a:r>
              <a:rPr lang="en-US" b="1" dirty="0"/>
              <a:t>Li, H</a:t>
            </a:r>
            <a:r>
              <a:rPr lang="en-US" dirty="0"/>
              <a:t>., </a:t>
            </a:r>
            <a:r>
              <a:rPr lang="en-US" b="1" dirty="0"/>
              <a:t>Richter, J. H</a:t>
            </a:r>
            <a:r>
              <a:rPr lang="en-US" dirty="0"/>
              <a:t>., Lee, C., &amp; Kim, H. (2022). </a:t>
            </a:r>
          </a:p>
          <a:p>
            <a:pPr algn="ctr"/>
            <a:r>
              <a:rPr lang="en-US" dirty="0"/>
              <a:t>Journal of Geophysical Research: Atmospheres, 127(22). https://</a:t>
            </a:r>
            <a:r>
              <a:rPr lang="en-US" dirty="0" err="1"/>
              <a:t>doi.org</a:t>
            </a:r>
            <a:r>
              <a:rPr lang="en-US" dirty="0"/>
              <a:t>/10.1029/2022jd036986</a:t>
            </a:r>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876010"/>
            <a:ext cx="5302907" cy="984885"/>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evaluate the subseasonal tropical cyclone (TC) prediction skill and understand the sources of skills and errors in the CESM2 subseasonal reforecast dataset. </a:t>
            </a:r>
          </a:p>
        </p:txBody>
      </p:sp>
      <p:sp>
        <p:nvSpPr>
          <p:cNvPr id="12" name="TextBox 11">
            <a:extLst>
              <a:ext uri="{FF2B5EF4-FFF2-40B4-BE49-F238E27FC236}">
                <a16:creationId xmlns:a16="http://schemas.microsoft.com/office/drawing/2014/main" id="{ADD8E89C-8017-E545-8990-66150241C46E}"/>
              </a:ext>
            </a:extLst>
          </p:cNvPr>
          <p:cNvSpPr txBox="1"/>
          <p:nvPr/>
        </p:nvSpPr>
        <p:spPr>
          <a:xfrm>
            <a:off x="58787" y="2842842"/>
            <a:ext cx="6121267" cy="1631216"/>
          </a:xfrm>
          <a:prstGeom prst="rect">
            <a:avLst/>
          </a:prstGeom>
          <a:noFill/>
        </p:spPr>
        <p:txBody>
          <a:bodyPr wrap="square" rtlCol="0">
            <a:spAutoFit/>
          </a:bodyPr>
          <a:lstStyle/>
          <a:p>
            <a:r>
              <a:rPr lang="en-US" sz="1600" b="1" i="1" dirty="0">
                <a:latin typeface="Arial"/>
                <a:cs typeface="Arial"/>
              </a:rPr>
              <a:t>APPROACH </a:t>
            </a:r>
          </a:p>
          <a:p>
            <a:r>
              <a:rPr lang="en-US" sz="1400" b="0" i="0" dirty="0">
                <a:solidFill>
                  <a:srgbClr val="000000"/>
                </a:solidFill>
                <a:effectLst/>
                <a:latin typeface="Arial" panose="020B0604020202020204" pitchFamily="34" charset="0"/>
                <a:cs typeface="Arial" panose="020B0604020202020204" pitchFamily="34" charset="0"/>
              </a:rPr>
              <a:t>We use Brier Skill Score (BSS) to evaluate the probabilistic prediction skill of subseasonal TC genesis. We investigate the influence of the large-scale environmental conditions and the TC seeds on the prediction skill. </a:t>
            </a:r>
            <a:r>
              <a:rPr lang="en-US" sz="1400" dirty="0">
                <a:solidFill>
                  <a:srgbClr val="000000"/>
                </a:solidFill>
                <a:latin typeface="Arial" panose="020B0604020202020204" pitchFamily="34" charset="0"/>
                <a:cs typeface="Arial" panose="020B0604020202020204" pitchFamily="34" charset="0"/>
              </a:rPr>
              <a:t>W</a:t>
            </a:r>
            <a:r>
              <a:rPr lang="en-US" sz="1400" b="0" i="0" dirty="0">
                <a:solidFill>
                  <a:srgbClr val="000000"/>
                </a:solidFill>
                <a:effectLst/>
                <a:latin typeface="Arial" panose="020B0604020202020204" pitchFamily="34" charset="0"/>
                <a:cs typeface="Arial" panose="020B0604020202020204" pitchFamily="34" charset="0"/>
              </a:rPr>
              <a:t>e examine the MJO-TC relationship to understand sources of subseasonal TC predictability, and examine the modulation by ENSO </a:t>
            </a:r>
            <a:r>
              <a:rPr lang="en-US" sz="1400" dirty="0">
                <a:solidFill>
                  <a:srgbClr val="000000"/>
                </a:solidFill>
                <a:latin typeface="Arial" panose="020B0604020202020204" pitchFamily="34" charset="0"/>
                <a:cs typeface="Arial" panose="020B0604020202020204" pitchFamily="34" charset="0"/>
              </a:rPr>
              <a:t>on the predicted TC interannual variability.</a:t>
            </a:r>
            <a:endParaRPr lang="en-US" sz="1400" b="1"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433" y="4411503"/>
            <a:ext cx="11820666" cy="1631216"/>
          </a:xfrm>
          <a:prstGeom prst="rect">
            <a:avLst/>
          </a:prstGeom>
          <a:noFill/>
        </p:spPr>
        <p:txBody>
          <a:bodyPr wrap="square" rtlCol="0">
            <a:spAutoFit/>
          </a:bodyPr>
          <a:lstStyle/>
          <a:p>
            <a:r>
              <a:rPr lang="en-US" sz="1600" b="1" i="1" dirty="0">
                <a:latin typeface="Arial"/>
                <a:cs typeface="Arial"/>
              </a:rPr>
              <a:t>IMPACT</a:t>
            </a:r>
          </a:p>
          <a:p>
            <a:r>
              <a:rPr lang="en-US" sz="1400" b="0" i="0" dirty="0">
                <a:solidFill>
                  <a:srgbClr val="000000"/>
                </a:solidFill>
                <a:effectLst/>
                <a:latin typeface="Arial" panose="020B0604020202020204" pitchFamily="34" charset="0"/>
                <a:cs typeface="Arial" panose="020B0604020202020204" pitchFamily="34" charset="0"/>
              </a:rPr>
              <a:t>Reliable subseasonal TC prediction is important for guiding storm preparedness and protecting public safety. We use the CESM2 subseasonal hindcast dataset to better understand the sources of skills and errors for subseasonal TC predictability</a:t>
            </a:r>
            <a:r>
              <a:rPr lang="en-US" sz="1400" dirty="0">
                <a:solidFill>
                  <a:srgbClr val="000000"/>
                </a:solidFill>
                <a:latin typeface="Arial" panose="020B0604020202020204" pitchFamily="34" charset="0"/>
                <a:cs typeface="Arial" panose="020B0604020202020204" pitchFamily="34" charset="0"/>
              </a:rPr>
              <a:t>. The model shows good skill when compared to the annual mean climatology, but has limited skill in predicting TC genesis beyond the TC annual cycle. CESM2's prediction skill is generally comparable with the NCEP model but does not match the ECMWF model. We find that t</a:t>
            </a:r>
            <a:r>
              <a:rPr lang="en-US" sz="1400" b="0" i="0" dirty="0">
                <a:solidFill>
                  <a:srgbClr val="000000"/>
                </a:solidFill>
                <a:effectLst/>
                <a:latin typeface="Arial" panose="020B0604020202020204" pitchFamily="34" charset="0"/>
                <a:cs typeface="Arial" panose="020B0604020202020204" pitchFamily="34" charset="0"/>
              </a:rPr>
              <a:t>he influence of the large-scale environment varies across different basins, and the TC seeds are the dominant factor for the decline of TC genesis at week 2 and longer. </a:t>
            </a:r>
            <a:r>
              <a:rPr lang="en-US" sz="1400" dirty="0">
                <a:solidFill>
                  <a:srgbClr val="000000"/>
                </a:solidFill>
                <a:latin typeface="Arial" panose="020B0604020202020204" pitchFamily="34" charset="0"/>
                <a:cs typeface="Arial" panose="020B0604020202020204" pitchFamily="34" charset="0"/>
              </a:rPr>
              <a:t>T</a:t>
            </a:r>
            <a:r>
              <a:rPr lang="en-US" sz="1400" b="0" i="0" dirty="0">
                <a:solidFill>
                  <a:srgbClr val="000000"/>
                </a:solidFill>
                <a:effectLst/>
                <a:latin typeface="Arial" panose="020B0604020202020204" pitchFamily="34" charset="0"/>
                <a:cs typeface="Arial" panose="020B0604020202020204" pitchFamily="34" charset="0"/>
              </a:rPr>
              <a:t>he MJO-TC relationship is well captured at up to 3 weeks lead time, indicating that the MJO provides a robust source of predictability for TC genesis in the model. </a:t>
            </a:r>
            <a:endParaRPr lang="en-US" sz="1400" b="1" i="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870DD2B-E537-7E67-1E87-EC714E84AF01}"/>
              </a:ext>
            </a:extLst>
          </p:cNvPr>
          <p:cNvGrpSpPr/>
          <p:nvPr/>
        </p:nvGrpSpPr>
        <p:grpSpPr>
          <a:xfrm>
            <a:off x="5932967" y="1688568"/>
            <a:ext cx="6463785" cy="2458130"/>
            <a:chOff x="0" y="851374"/>
            <a:chExt cx="12487347" cy="5426630"/>
          </a:xfrm>
        </p:grpSpPr>
        <p:pic>
          <p:nvPicPr>
            <p:cNvPr id="3" name="Picture 2">
              <a:extLst>
                <a:ext uri="{FF2B5EF4-FFF2-40B4-BE49-F238E27FC236}">
                  <a16:creationId xmlns:a16="http://schemas.microsoft.com/office/drawing/2014/main" id="{7A3B592A-F17C-AB17-5CF8-7FE926A64F43}"/>
                </a:ext>
              </a:extLst>
            </p:cNvPr>
            <p:cNvPicPr>
              <a:picLocks noChangeAspect="1"/>
            </p:cNvPicPr>
            <p:nvPr/>
          </p:nvPicPr>
          <p:blipFill>
            <a:blip r:embed="rId3"/>
            <a:stretch>
              <a:fillRect/>
            </a:stretch>
          </p:blipFill>
          <p:spPr>
            <a:xfrm>
              <a:off x="0" y="851374"/>
              <a:ext cx="12487347" cy="5426630"/>
            </a:xfrm>
            <a:prstGeom prst="rect">
              <a:avLst/>
            </a:prstGeom>
          </p:spPr>
        </p:pic>
        <p:sp>
          <p:nvSpPr>
            <p:cNvPr id="6" name="Rectangle 5">
              <a:extLst>
                <a:ext uri="{FF2B5EF4-FFF2-40B4-BE49-F238E27FC236}">
                  <a16:creationId xmlns:a16="http://schemas.microsoft.com/office/drawing/2014/main" id="{8C87ABE0-FED1-BD5E-7350-2AF2C1EE4A44}"/>
                </a:ext>
              </a:extLst>
            </p:cNvPr>
            <p:cNvSpPr/>
            <p:nvPr/>
          </p:nvSpPr>
          <p:spPr>
            <a:xfrm>
              <a:off x="620889" y="1467556"/>
              <a:ext cx="488584" cy="4188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0C2D31-E7C3-900B-CA44-3CF1D9CDBEEC}"/>
                </a:ext>
              </a:extLst>
            </p:cNvPr>
            <p:cNvSpPr/>
            <p:nvPr/>
          </p:nvSpPr>
          <p:spPr>
            <a:xfrm>
              <a:off x="3725333" y="1528905"/>
              <a:ext cx="620889" cy="4188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DDE85A-D91A-7D0A-DE1E-ED5EFD96CB4E}"/>
                </a:ext>
              </a:extLst>
            </p:cNvPr>
            <p:cNvSpPr/>
            <p:nvPr/>
          </p:nvSpPr>
          <p:spPr>
            <a:xfrm>
              <a:off x="6863843" y="1528905"/>
              <a:ext cx="711001" cy="4188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5E6468-A860-FF7C-0BF8-7C13D5DA729A}"/>
                </a:ext>
              </a:extLst>
            </p:cNvPr>
            <p:cNvSpPr/>
            <p:nvPr/>
          </p:nvSpPr>
          <p:spPr>
            <a:xfrm>
              <a:off x="10041665" y="1528904"/>
              <a:ext cx="711001" cy="4188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6B45359-6262-51B6-97BE-DA6EE05C076E}"/>
              </a:ext>
            </a:extLst>
          </p:cNvPr>
          <p:cNvSpPr txBox="1"/>
          <p:nvPr/>
        </p:nvSpPr>
        <p:spPr>
          <a:xfrm>
            <a:off x="6444040" y="3982433"/>
            <a:ext cx="5441638" cy="815608"/>
          </a:xfrm>
          <a:prstGeom prst="rect">
            <a:avLst/>
          </a:prstGeom>
          <a:noFill/>
        </p:spPr>
        <p:txBody>
          <a:bodyPr wrap="square">
            <a:spAutoFit/>
          </a:bodyPr>
          <a:lstStyle/>
          <a:p>
            <a:r>
              <a:rPr lang="en-US" sz="1100" b="0" i="1" dirty="0">
                <a:solidFill>
                  <a:srgbClr val="000000"/>
                </a:solidFill>
                <a:effectLst/>
                <a:latin typeface="Arial" panose="020B0604020202020204" pitchFamily="34" charset="0"/>
                <a:cs typeface="Arial" panose="020B0604020202020204" pitchFamily="34" charset="0"/>
              </a:rPr>
              <a:t>TC genesis density anomalies as a function of MJO phases in (a–d) the observations and (e–p) CESM2 Week 1–3 reforecasts. Enhanced TC genesis propagates eastward following MJO.</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7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318</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67</cp:revision>
  <dcterms:created xsi:type="dcterms:W3CDTF">2017-08-29T22:43:04Z</dcterms:created>
  <dcterms:modified xsi:type="dcterms:W3CDTF">2023-01-10T17:17:25Z</dcterms:modified>
</cp:coreProperties>
</file>