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2"/>
    <p:restoredTop sz="93741"/>
  </p:normalViewPr>
  <p:slideViewPr>
    <p:cSldViewPr snapToGrid="0" snapToObjects="1">
      <p:cViewPr varScale="1">
        <p:scale>
          <a:sx n="82" d="100"/>
          <a:sy n="82" d="100"/>
        </p:scale>
        <p:origin x="67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3/16/2023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3/16/2023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303731" y="279173"/>
            <a:ext cx="11343228" cy="461665"/>
          </a:xfrm>
          <a:prstGeom prst="rect">
            <a:avLst/>
          </a:prstGeom>
          <a:noFill/>
        </p:spPr>
        <p:txBody>
          <a:bodyPr wrap="square" rtlCol="0">
            <a:spAutoFit/>
          </a:bodyPr>
          <a:lstStyle/>
          <a:p>
            <a:pPr algn="ctr"/>
            <a:r>
              <a:rPr lang="en-US" sz="2400" b="1" i="0" dirty="0">
                <a:solidFill>
                  <a:srgbClr val="303030"/>
                </a:solidFill>
                <a:effectLst/>
                <a:latin typeface="system-ui"/>
              </a:rPr>
              <a:t>Role of Tropical Cyclones in Determining ENSO Characteristics</a:t>
            </a:r>
          </a:p>
        </p:txBody>
      </p:sp>
      <p:sp>
        <p:nvSpPr>
          <p:cNvPr id="5" name="TextBox 4">
            <a:extLst>
              <a:ext uri="{FF2B5EF4-FFF2-40B4-BE49-F238E27FC236}">
                <a16:creationId xmlns:a16="http://schemas.microsoft.com/office/drawing/2014/main" id="{6AF21CA0-BFB2-FD49-B87B-691F5EF29D9D}"/>
              </a:ext>
            </a:extLst>
          </p:cNvPr>
          <p:cNvSpPr txBox="1"/>
          <p:nvPr/>
        </p:nvSpPr>
        <p:spPr>
          <a:xfrm>
            <a:off x="251593" y="996897"/>
            <a:ext cx="11785928" cy="646331"/>
          </a:xfrm>
          <a:prstGeom prst="rect">
            <a:avLst/>
          </a:prstGeom>
          <a:noFill/>
          <a:ln>
            <a:solidFill>
              <a:schemeClr val="accent1"/>
            </a:solidFill>
          </a:ln>
        </p:spPr>
        <p:txBody>
          <a:bodyPr wrap="square" rtlCol="0">
            <a:spAutoFit/>
          </a:bodyPr>
          <a:lstStyle/>
          <a:p>
            <a:pPr algn="ctr"/>
            <a:r>
              <a:rPr lang="en-US" b="1" dirty="0"/>
              <a:t>Li, H</a:t>
            </a:r>
            <a:r>
              <a:rPr lang="en-US" dirty="0"/>
              <a:t>., </a:t>
            </a:r>
            <a:r>
              <a:rPr lang="en-US" b="1" dirty="0"/>
              <a:t>A. Hu, G. A. </a:t>
            </a:r>
            <a:r>
              <a:rPr lang="en-US" b="1" dirty="0" err="1"/>
              <a:t>Meehl</a:t>
            </a:r>
            <a:r>
              <a:rPr lang="en-US" b="1" dirty="0"/>
              <a:t> </a:t>
            </a:r>
            <a:r>
              <a:rPr lang="en-US" dirty="0"/>
              <a:t>(2023). </a:t>
            </a:r>
            <a:r>
              <a:rPr lang="en-US" b="0" i="0" dirty="0">
                <a:solidFill>
                  <a:srgbClr val="212529"/>
                </a:solidFill>
                <a:effectLst/>
                <a:latin typeface="Georgia" panose="02040502050405020303" pitchFamily="18" charset="0"/>
              </a:rPr>
              <a:t> </a:t>
            </a:r>
          </a:p>
          <a:p>
            <a:pPr algn="ctr"/>
            <a:r>
              <a:rPr lang="en-US" b="0" i="1" dirty="0">
                <a:solidFill>
                  <a:srgbClr val="212529"/>
                </a:solidFill>
                <a:effectLst/>
              </a:rPr>
              <a:t>Geophysical Research Letters</a:t>
            </a:r>
            <a:r>
              <a:rPr lang="en-US" b="0" i="0" dirty="0">
                <a:solidFill>
                  <a:srgbClr val="212529"/>
                </a:solidFill>
                <a:effectLst/>
              </a:rPr>
              <a:t>, </a:t>
            </a:r>
            <a:r>
              <a:rPr lang="en-US" b="0" i="1" dirty="0">
                <a:solidFill>
                  <a:srgbClr val="212529"/>
                </a:solidFill>
                <a:effectLst/>
              </a:rPr>
              <a:t>50</a:t>
            </a:r>
            <a:r>
              <a:rPr lang="en-US" b="0" i="0" dirty="0">
                <a:solidFill>
                  <a:srgbClr val="212529"/>
                </a:solidFill>
                <a:effectLst/>
              </a:rPr>
              <a:t>(6). https://</a:t>
            </a:r>
            <a:r>
              <a:rPr lang="en-US" b="0" i="0" dirty="0" err="1">
                <a:solidFill>
                  <a:srgbClr val="212529"/>
                </a:solidFill>
                <a:effectLst/>
              </a:rPr>
              <a:t>doi.org</a:t>
            </a:r>
            <a:r>
              <a:rPr lang="en-US" b="0" i="0" dirty="0">
                <a:solidFill>
                  <a:srgbClr val="212529"/>
                </a:solidFill>
                <a:effectLst/>
              </a:rPr>
              <a:t>/10.1029/2022gl101814</a:t>
            </a:r>
            <a:endParaRPr lang="en-US" dirty="0"/>
          </a:p>
        </p:txBody>
      </p:sp>
      <p:sp>
        <p:nvSpPr>
          <p:cNvPr id="11" name="TextBox 10">
            <a:extLst>
              <a:ext uri="{FF2B5EF4-FFF2-40B4-BE49-F238E27FC236}">
                <a16:creationId xmlns:a16="http://schemas.microsoft.com/office/drawing/2014/main" id="{C1487AF8-B774-BC41-BABF-E7279BA534C8}"/>
              </a:ext>
            </a:extLst>
          </p:cNvPr>
          <p:cNvSpPr txBox="1"/>
          <p:nvPr/>
        </p:nvSpPr>
        <p:spPr>
          <a:xfrm>
            <a:off x="65012" y="1792622"/>
            <a:ext cx="5700788" cy="1200329"/>
          </a:xfrm>
          <a:prstGeom prst="rect">
            <a:avLst/>
          </a:prstGeom>
          <a:noFill/>
        </p:spPr>
        <p:txBody>
          <a:bodyPr wrap="square" rtlCol="0">
            <a:spAutoFit/>
          </a:bodyPr>
          <a:lstStyle/>
          <a:p>
            <a:r>
              <a:rPr lang="en-US" sz="1600" b="1" i="1" dirty="0">
                <a:latin typeface="Arial"/>
                <a:cs typeface="Arial"/>
              </a:rPr>
              <a:t>OBJECTIVE</a:t>
            </a:r>
          </a:p>
          <a:p>
            <a:r>
              <a:rPr lang="en-US" sz="1400" b="0" i="0" dirty="0">
                <a:solidFill>
                  <a:srgbClr val="000000"/>
                </a:solidFill>
                <a:effectLst/>
                <a:latin typeface="Arial" panose="020B0604020202020204" pitchFamily="34" charset="0"/>
                <a:cs typeface="Arial" panose="020B0604020202020204" pitchFamily="34" charset="0"/>
              </a:rPr>
              <a:t>To explore the climatological impact of tropical cyclone (TC) winds on the characteristics of El Niño-Southern Oscillation (ENSO) and investigate the dynamical mechanisms in the context of a coupled Earth system model.</a:t>
            </a:r>
            <a:endParaRPr lang="en-US"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25400" y="2981235"/>
            <a:ext cx="5740400" cy="1200329"/>
          </a:xfrm>
          <a:prstGeom prst="rect">
            <a:avLst/>
          </a:prstGeom>
          <a:noFill/>
        </p:spPr>
        <p:txBody>
          <a:bodyPr wrap="square" rtlCol="0">
            <a:spAutoFit/>
          </a:bodyPr>
          <a:lstStyle/>
          <a:p>
            <a:r>
              <a:rPr lang="en-US" sz="1600" b="1" i="1" dirty="0">
                <a:latin typeface="Arial"/>
                <a:cs typeface="Arial"/>
              </a:rPr>
              <a:t>APPROACH </a:t>
            </a:r>
          </a:p>
          <a:p>
            <a:r>
              <a:rPr lang="en-US" sz="1400" b="0" i="0" dirty="0">
                <a:solidFill>
                  <a:srgbClr val="000000"/>
                </a:solidFill>
                <a:effectLst/>
                <a:latin typeface="Arial" panose="020B0604020202020204" pitchFamily="34" charset="0"/>
                <a:cs typeface="Arial" panose="020B0604020202020204" pitchFamily="34" charset="0"/>
              </a:rPr>
              <a:t>We impose TC winds extracted from the TC-permitting high-resolution (0.25° atmosphere and 1° ocean) model simulation into a fully coupled lower-resolution model (1° atmosphere and 1° ocean) and diagnose the climatological impact of TC wind forcing on ENSO characteristics.</a:t>
            </a:r>
            <a:endParaRPr lang="en-US" sz="1400" b="1" i="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65012" y="4355194"/>
            <a:ext cx="11212588" cy="1846659"/>
          </a:xfrm>
          <a:prstGeom prst="rect">
            <a:avLst/>
          </a:prstGeom>
          <a:noFill/>
        </p:spPr>
        <p:txBody>
          <a:bodyPr wrap="square" rtlCol="0">
            <a:spAutoFit/>
          </a:bodyPr>
          <a:lstStyle/>
          <a:p>
            <a:r>
              <a:rPr lang="en-US" sz="1600" b="1" i="1" dirty="0">
                <a:latin typeface="Arial"/>
                <a:cs typeface="Arial"/>
              </a:rPr>
              <a:t>IMPACT</a:t>
            </a:r>
          </a:p>
          <a:p>
            <a:r>
              <a:rPr lang="en-US" sz="1400" b="0" i="0" dirty="0">
                <a:solidFill>
                  <a:srgbClr val="000000"/>
                </a:solidFill>
                <a:effectLst/>
                <a:latin typeface="Arial" panose="020B0604020202020204" pitchFamily="34" charset="0"/>
                <a:cs typeface="Arial" panose="020B0604020202020204" pitchFamily="34" charset="0"/>
              </a:rPr>
              <a:t>ENSO can effectively modulate global TC activity, but the role TCs may play in determining ENSO characteristics remains unclear. Here we investigate the impact of TC winds on ENSO using a suite of Earth system model experiments where we insert TC winds, extracted from a TC-permitting high-resolution simulation, into a low-resolution model configuration with nearly no intrinsic TCs. The presence of TC winds in the model increases ENSO power and shifts ENSO frequency closer to what we observe. TCs lead to an increase of strong to extreme El Niño events seen in observations and not simulated in the low-resolution model without intrinsic TCs, mainly through enhanced zonal advection feedback and thermocline feedback. Our results indicate that TCs play a fundamental role in producing the ENSO characteristics we experience today in the climate system and point to a two-way climatological interaction between TCs and ENSO.</a:t>
            </a:r>
            <a:endParaRPr lang="en-US" sz="1400" b="1" i="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C399DB4-7316-1619-3E29-9513798F2F77}"/>
              </a:ext>
            </a:extLst>
          </p:cNvPr>
          <p:cNvPicPr>
            <a:picLocks noChangeAspect="1"/>
          </p:cNvPicPr>
          <p:nvPr/>
        </p:nvPicPr>
        <p:blipFill rotWithShape="1">
          <a:blip r:embed="rId3"/>
          <a:srcRect t="32513"/>
          <a:stretch/>
        </p:blipFill>
        <p:spPr>
          <a:xfrm>
            <a:off x="5604404" y="1815464"/>
            <a:ext cx="4519563" cy="2653761"/>
          </a:xfrm>
          <a:prstGeom prst="rect">
            <a:avLst/>
          </a:prstGeom>
        </p:spPr>
      </p:pic>
      <p:sp>
        <p:nvSpPr>
          <p:cNvPr id="3" name="TextBox 2">
            <a:extLst>
              <a:ext uri="{FF2B5EF4-FFF2-40B4-BE49-F238E27FC236}">
                <a16:creationId xmlns:a16="http://schemas.microsoft.com/office/drawing/2014/main" id="{1EBC886D-D3F4-A604-7F70-CBD6E9B7BF86}"/>
              </a:ext>
            </a:extLst>
          </p:cNvPr>
          <p:cNvSpPr txBox="1"/>
          <p:nvPr/>
        </p:nvSpPr>
        <p:spPr>
          <a:xfrm>
            <a:off x="10058400" y="1662952"/>
            <a:ext cx="2133600" cy="3016210"/>
          </a:xfrm>
          <a:prstGeom prst="rect">
            <a:avLst/>
          </a:prstGeom>
          <a:noFill/>
        </p:spPr>
        <p:txBody>
          <a:bodyPr wrap="square" rtlCol="0">
            <a:spAutoFit/>
          </a:bodyPr>
          <a:lstStyle/>
          <a:p>
            <a:r>
              <a:rPr lang="en-US" sz="1000" i="1" dirty="0">
                <a:effectLst/>
                <a:latin typeface="Arial" panose="020B0604020202020204" pitchFamily="34" charset="0"/>
                <a:cs typeface="Arial" panose="020B0604020202020204" pitchFamily="34" charset="0"/>
              </a:rPr>
              <a:t>(c) Monthly standard deviation of the Niño3.4 time series in the ERSSTv5 reanalysis</a:t>
            </a:r>
            <a:br>
              <a:rPr lang="en-US" sz="1000" i="1" dirty="0">
                <a:effectLst/>
                <a:latin typeface="Arial" panose="020B0604020202020204" pitchFamily="34" charset="0"/>
                <a:cs typeface="Arial" panose="020B0604020202020204" pitchFamily="34" charset="0"/>
              </a:rPr>
            </a:br>
            <a:r>
              <a:rPr lang="en-US" sz="1000" i="1" dirty="0">
                <a:effectLst/>
                <a:latin typeface="Arial" panose="020B0604020202020204" pitchFamily="34" charset="0"/>
                <a:cs typeface="Arial" panose="020B0604020202020204" pitchFamily="34" charset="0"/>
              </a:rPr>
              <a:t>(black), LR-ctrl (blue) and the LR-TC (red). (d) Power spectrum of the Niño3.4 index in the ERSSTv5 reanalysis (black),  the LR-ctrl (blue), the LR-TC (red), the HR (green), and the HR_0.1 with eddy resolving ocean (orange). (e) SST anomalies along the equatorial Pacific for each El </a:t>
            </a:r>
            <a:r>
              <a:rPr lang="en-US" sz="1000" i="1" dirty="0" err="1">
                <a:effectLst/>
                <a:latin typeface="Arial" panose="020B0604020202020204" pitchFamily="34" charset="0"/>
                <a:cs typeface="Arial" panose="020B0604020202020204" pitchFamily="34" charset="0"/>
              </a:rPr>
              <a:t>Niño</a:t>
            </a:r>
            <a:r>
              <a:rPr lang="en-US" sz="1000" i="1" dirty="0">
                <a:effectLst/>
                <a:latin typeface="Arial" panose="020B0604020202020204" pitchFamily="34" charset="0"/>
                <a:cs typeface="Arial" panose="020B0604020202020204" pitchFamily="34" charset="0"/>
              </a:rPr>
              <a:t> event in the LR-ctrl (blue) and the LR-TC (red). (f) Scatterplot of the Niño3.4 index of strong El </a:t>
            </a:r>
            <a:r>
              <a:rPr lang="en-US" sz="1000" i="1" dirty="0" err="1">
                <a:effectLst/>
                <a:latin typeface="Arial" panose="020B0604020202020204" pitchFamily="34" charset="0"/>
                <a:cs typeface="Arial" panose="020B0604020202020204" pitchFamily="34" charset="0"/>
              </a:rPr>
              <a:t>Niño</a:t>
            </a:r>
            <a:r>
              <a:rPr lang="en-US" sz="1000" i="1" dirty="0">
                <a:effectLst/>
                <a:latin typeface="Arial" panose="020B0604020202020204" pitchFamily="34" charset="0"/>
                <a:cs typeface="Arial" panose="020B0604020202020204" pitchFamily="34" charset="0"/>
              </a:rPr>
              <a:t> events against the TC power dissipation index Integrated from May to December over the west equatorial Pacific.</a:t>
            </a:r>
            <a:endParaRPr lang="en-US"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403</Words>
  <Application>Microsoft Office PowerPoint</Application>
  <PresentationFormat>Widescreen</PresentationFormat>
  <Paragraphs>11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Georgia</vt:lpstr>
      <vt:lpstr>system-ui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72</cp:revision>
  <dcterms:created xsi:type="dcterms:W3CDTF">2017-08-29T22:43:04Z</dcterms:created>
  <dcterms:modified xsi:type="dcterms:W3CDTF">2023-03-16T18:25:08Z</dcterms:modified>
</cp:coreProperties>
</file>