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0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BB12022-46BE-65BB-543B-4293F4725A25}" name="Waller, Anita J" initials="WAJ" userId="S::anita.waller@pnnl.gov::b52ba0f1-61b2-4c97-815d-658d9b39bfb1" providerId="AD"/>
  <p188:author id="{91A9895A-2F7A-A274-93E4-20272CFE8043}" name="Mundy, Beth E" initials="MBE" userId="S::beth.mundy@pnnl.gov::09c03546-1d2d-4d82-89e1-bb5e2a2e687b" providerId="AD"/>
  <p188:author id="{5E5B1A60-6A0E-C4C7-A44B-AAE154336DFF}" name="Brettman, Allan E" initials="" userId="S::allan.brettman@pnnl.gov::da25bcae-0f5e-4d73-ba0d-80097dd92b7e" providerId="AD"/>
  <p188:author id="{F25CCF6D-2692-B7AE-9824-503B45B5D6C3}" name="Li, Lingcheng" initials="LL" userId="S::lingcheng.li@pnnl.gov::daf295b8-dfbf-4e37-8f15-b15b3abbd7e6" providerId="AD"/>
  <p188:author id="{B86091C4-B464-2401-8FCF-A94E4C1102F9}" name="Hao, Dalei" initials="HD" userId="S::dalei.hao@pnnl.gov::7e43ccd8-522d-43e6-9478-1b4454ab0d2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12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94"/>
  </p:normalViewPr>
  <p:slideViewPr>
    <p:cSldViewPr snapToGrid="0">
      <p:cViewPr varScale="1">
        <p:scale>
          <a:sx n="109" d="100"/>
          <a:sy n="109" d="100"/>
        </p:scale>
        <p:origin x="78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7/27/24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/>
          </a:p>
        </p:txBody>
      </p:sp>
    </p:spTree>
    <p:extLst>
      <p:ext uri="{BB962C8B-B14F-4D97-AF65-F5344CB8AC3E}">
        <p14:creationId xmlns:p14="http://schemas.microsoft.com/office/powerpoint/2010/main" val="1983463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7/27/24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7/27/24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7/27/24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7/27/24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7/27/24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7/27/24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7/27/24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7/27/24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7/27/24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7/27/24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7/27/24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7/27/24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26098" y="1034972"/>
            <a:ext cx="6019800" cy="5683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>
              <a:lnSpc>
                <a:spcPct val="114000"/>
              </a:lnSpc>
              <a:spcBef>
                <a:spcPts val="300"/>
              </a:spcBef>
              <a:defRPr/>
            </a:pPr>
            <a:r>
              <a:rPr lang="en-US" sz="1200" b="1" dirty="0">
                <a:latin typeface="Arial"/>
                <a:cs typeface="Arial"/>
              </a:rPr>
              <a:t>Objective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buFont typeface="Arial" pitchFamily="34" charset="0"/>
              <a:buChar char="●"/>
              <a:defRPr/>
            </a:pPr>
            <a:r>
              <a:rPr lang="en-US" sz="1200" dirty="0">
                <a:latin typeface="Arial"/>
                <a:cs typeface="Arial"/>
              </a:rPr>
              <a:t>Develop a new set of global land surface parameters with a resolution of 1 km for 2001 to 2020 utilizing the latest and most accurate datasets, including parameters of land use, vegetation, soil, and topography.</a:t>
            </a:r>
            <a:endParaRPr lang="en-US" sz="1200" b="1" dirty="0">
              <a:latin typeface="Arial"/>
              <a:cs typeface="Arial"/>
            </a:endParaRPr>
          </a:p>
          <a:p>
            <a:pPr>
              <a:lnSpc>
                <a:spcPct val="114000"/>
              </a:lnSpc>
              <a:spcBef>
                <a:spcPts val="300"/>
              </a:spcBef>
              <a:defRPr/>
            </a:pPr>
            <a:endParaRPr lang="en-US" sz="1200" b="1" dirty="0">
              <a:latin typeface="Arial" panose="020B0604020202020204" pitchFamily="34" charset="0"/>
            </a:endParaRPr>
          </a:p>
          <a:p>
            <a:pPr>
              <a:lnSpc>
                <a:spcPct val="114000"/>
              </a:lnSpc>
              <a:spcBef>
                <a:spcPts val="300"/>
              </a:spcBef>
              <a:defRPr/>
            </a:pPr>
            <a:r>
              <a:rPr lang="en-US" sz="1200" b="1" dirty="0">
                <a:latin typeface="Arial"/>
                <a:cs typeface="Arial"/>
              </a:rPr>
              <a:t>Approach</a:t>
            </a:r>
            <a:endParaRPr lang="en-US" sz="1200" dirty="0">
              <a:latin typeface="Arial"/>
              <a:cs typeface="Arial"/>
            </a:endParaRP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buFont typeface="Arial" pitchFamily="34" charset="0"/>
              <a:buChar char="●"/>
              <a:defRPr/>
            </a:pPr>
            <a:r>
              <a:rPr lang="en-US" sz="1200" dirty="0">
                <a:latin typeface="Arial"/>
                <a:cs typeface="Arial"/>
              </a:rPr>
              <a:t>Use Google Earth Engine to process the 1 km global parameters.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buFont typeface="Arial" pitchFamily="34" charset="0"/>
              <a:buChar char="●"/>
              <a:defRPr/>
            </a:pPr>
            <a:r>
              <a:rPr lang="en-US" sz="1200" dirty="0">
                <a:latin typeface="Arial"/>
                <a:cs typeface="Arial"/>
              </a:rPr>
              <a:t>Conduct 1 km resolution simulations using the Energy Exascale Earth System Model (E3SM) Land Model version 2 (ELM2) over the contiguous United States to demonstrate the capability of the 1 km parameters.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buFont typeface="Arial" pitchFamily="34" charset="0"/>
              <a:buChar char="●"/>
              <a:defRPr/>
            </a:pPr>
            <a:r>
              <a:rPr lang="en-US" sz="1200" dirty="0">
                <a:latin typeface="Arial"/>
                <a:cs typeface="Arial"/>
              </a:rPr>
              <a:t>Perform spatial scaling analysis to assess the information loss by upscaling the 1 km ELM2 simulation to 12 km resolution.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buFont typeface="Arial" pitchFamily="34" charset="0"/>
              <a:buChar char="●"/>
              <a:defRPr/>
            </a:pPr>
            <a:r>
              <a:rPr lang="en-US" sz="1200" dirty="0">
                <a:latin typeface="Arial"/>
                <a:cs typeface="Arial"/>
              </a:rPr>
              <a:t>Employ </a:t>
            </a:r>
            <a:r>
              <a:rPr lang="en-US" sz="1200" dirty="0" err="1">
                <a:latin typeface="Arial"/>
                <a:cs typeface="Arial"/>
              </a:rPr>
              <a:t>eXplainable</a:t>
            </a:r>
            <a:r>
              <a:rPr lang="en-US" sz="1200" dirty="0">
                <a:latin typeface="Arial"/>
                <a:cs typeface="Arial"/>
              </a:rPr>
              <a:t> Machine Learning (XML) to identify key factors driving spatial variability and information loss.</a:t>
            </a:r>
          </a:p>
          <a:p>
            <a:pPr eaLnBrk="1" hangingPunct="1">
              <a:lnSpc>
                <a:spcPct val="114000"/>
              </a:lnSpc>
              <a:spcBef>
                <a:spcPts val="300"/>
              </a:spcBef>
              <a:buFontTx/>
              <a:buNone/>
            </a:pPr>
            <a:endParaRPr lang="en-US" altLang="en-US" sz="1200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14000"/>
              </a:lnSpc>
              <a:spcBef>
                <a:spcPts val="300"/>
              </a:spcBef>
              <a:buFontTx/>
              <a:buNone/>
            </a:pPr>
            <a:r>
              <a:rPr lang="en-US" altLang="en-US" sz="1200" b="1" dirty="0">
                <a:latin typeface="Arial"/>
                <a:cs typeface="Arial"/>
              </a:rPr>
              <a:t>Impact</a:t>
            </a:r>
          </a:p>
          <a:p>
            <a:pPr marL="283210" indent="-283210">
              <a:lnSpc>
                <a:spcPct val="114000"/>
              </a:lnSpc>
              <a:spcBef>
                <a:spcPts val="300"/>
              </a:spcBef>
              <a:buFont typeface="Arial" panose="020B0604020202020204" pitchFamily="34" charset="0"/>
              <a:buChar char="●"/>
            </a:pPr>
            <a:r>
              <a:rPr lang="en-US" altLang="en-US" sz="1200" dirty="0">
                <a:latin typeface="Arial"/>
                <a:cs typeface="Arial"/>
              </a:rPr>
              <a:t>Using 1 km land surface parameters significantly enhances the spatial heterogeneity of water and energy in the ELM2 simulations.</a:t>
            </a:r>
          </a:p>
          <a:p>
            <a:pPr marL="283210" indent="-283210">
              <a:lnSpc>
                <a:spcPct val="114000"/>
              </a:lnSpc>
              <a:spcBef>
                <a:spcPts val="300"/>
              </a:spcBef>
              <a:buFont typeface="Arial" panose="020B0604020202020204" pitchFamily="34" charset="0"/>
              <a:buChar char="●"/>
            </a:pPr>
            <a:r>
              <a:rPr lang="en-US" altLang="en-US" sz="1200" dirty="0">
                <a:latin typeface="Arial"/>
                <a:cs typeface="Arial"/>
              </a:rPr>
              <a:t>XML methods identified the influential factors driving spatial variability and information loss, highlighting the impact of different land surface parameters.</a:t>
            </a:r>
          </a:p>
          <a:p>
            <a:pPr marL="283210" indent="-283210">
              <a:lnSpc>
                <a:spcPct val="113999"/>
              </a:lnSpc>
              <a:spcBef>
                <a:spcPts val="300"/>
              </a:spcBef>
              <a:buFont typeface="Arial,Sans-Serif" panose="020B0604020202020204" pitchFamily="34" charset="0"/>
              <a:buChar char="●"/>
            </a:pPr>
            <a:r>
              <a:rPr lang="en-US" sz="1200" dirty="0">
                <a:latin typeface="Arial"/>
                <a:cs typeface="Arial"/>
              </a:rPr>
              <a:t>The new parameters meet the emerging needs of k-scale Earth system modeling, potentially advancing our understanding of water, carbon, and energy cycles under global change.</a:t>
            </a:r>
          </a:p>
          <a:p>
            <a:pPr marL="283210" indent="-283210">
              <a:lnSpc>
                <a:spcPct val="113999"/>
              </a:lnSpc>
              <a:spcBef>
                <a:spcPts val="300"/>
              </a:spcBef>
              <a:buFont typeface="Arial" panose="020B0604020202020204" pitchFamily="34" charset="0"/>
              <a:buChar char="●"/>
            </a:pPr>
            <a:endParaRPr lang="en-US" altLang="en-US" sz="1200" dirty="0">
              <a:latin typeface="Arial"/>
              <a:cs typeface="Arial"/>
            </a:endParaRPr>
          </a:p>
          <a:p>
            <a:pPr marL="283210" indent="-283210">
              <a:lnSpc>
                <a:spcPct val="114000"/>
              </a:lnSpc>
              <a:spcBef>
                <a:spcPts val="300"/>
              </a:spcBef>
              <a:buFont typeface="Arial" panose="020B0604020202020204" pitchFamily="34" charset="0"/>
              <a:buChar char="●"/>
            </a:pPr>
            <a:endParaRPr lang="en-US" altLang="en-US" sz="1200" dirty="0">
              <a:latin typeface="Arial"/>
              <a:cs typeface="Arial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26098" y="139542"/>
            <a:ext cx="117086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b="1" kern="1800" dirty="0">
                <a:latin typeface="Arial"/>
                <a:ea typeface="Times New Roman" panose="02020603050405020304" pitchFamily="18" charset="0"/>
                <a:cs typeface="Arial"/>
              </a:rPr>
              <a:t>High-Resolution Land Surface Dataset Provides Earth System Modeling Details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345447" y="5894387"/>
            <a:ext cx="5495406" cy="6463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Li, L., Bisht, G., Hao, D., and Leung, L. R.: Global 1 km land surface parameters for kilometer-scale Earth system modeling. </a:t>
            </a:r>
            <a:r>
              <a:rPr lang="en-US" altLang="en-US" sz="1200" i="1" dirty="0">
                <a:solidFill>
                  <a:srgbClr val="000000"/>
                </a:solidFill>
                <a:latin typeface="Arial" panose="020B0604020202020204" pitchFamily="34" charset="0"/>
              </a:rPr>
              <a:t>Earth Syst. Sci. Data</a:t>
            </a:r>
            <a:r>
              <a:rPr lang="en-US" alt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, 16, 2007–2032 (2024). [DOI: 10.5194/essd-16-2007-2024]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269458" y="5119191"/>
            <a:ext cx="574485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200" b="1" dirty="0">
                <a:solidFill>
                  <a:srgbClr val="0000FF"/>
                </a:solidFill>
                <a:latin typeface="Arial"/>
                <a:cs typeface="Arial"/>
              </a:rPr>
              <a:t>The</a:t>
            </a:r>
            <a:r>
              <a:rPr lang="en-US" sz="1200" b="1" i="0" dirty="0">
                <a:solidFill>
                  <a:srgbClr val="0000FF"/>
                </a:solidFill>
                <a:effectLst/>
                <a:latin typeface="Arial"/>
                <a:cs typeface="Arial"/>
              </a:rPr>
              <a:t> spatial pattern of leaf area index (LAI) over (a) global land and (b–e) four subregions R1–R4 within 2° boxes marked in (a). Subregions R1–R4 represent </a:t>
            </a:r>
            <a:r>
              <a:rPr lang="en-US" sz="1200" b="1" dirty="0">
                <a:solidFill>
                  <a:srgbClr val="0000FF"/>
                </a:solidFill>
                <a:latin typeface="Arial"/>
                <a:cs typeface="Arial"/>
              </a:rPr>
              <a:t>heterogeneity in topography</a:t>
            </a:r>
            <a:r>
              <a:rPr lang="en-US" sz="1200" b="1" i="0" dirty="0">
                <a:solidFill>
                  <a:srgbClr val="0000FF"/>
                </a:solidFill>
                <a:effectLst/>
                <a:latin typeface="Arial"/>
                <a:cs typeface="Arial"/>
              </a:rPr>
              <a:t>, deforestation, agriculture, and urbanization.</a:t>
            </a:r>
            <a:endParaRPr lang="en-US" sz="1200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2D662BC2-AEB3-D4F8-D9F2-EC992E3EC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459" y="916455"/>
            <a:ext cx="5571394" cy="419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535485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9" ma:contentTypeDescription="Create a new document." ma:contentTypeScope="" ma:versionID="76b66b382f32239fb8eb5587618611d5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e0e6ef770c664e67c80b30f37b1af245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E6DA58-8AF5-4706-8AC7-89C123262C2A}">
  <ds:schemaRefs>
    <ds:schemaRef ds:uri="964f4f91-4ecc-4750-a526-be4b92b86cea"/>
    <ds:schemaRef ds:uri="9e4d5393-76ff-473a-9772-6626c388b1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A57D9F0-2B85-430B-8843-0027C0E6F07C}">
  <ds:schemaRefs>
    <ds:schemaRef ds:uri="http://schemas.microsoft.com/office/2006/metadata/properties"/>
    <ds:schemaRef ds:uri="http://purl.org/dc/dcmitype/"/>
    <ds:schemaRef ds:uri="http://www.w3.org/XML/1998/namespace"/>
    <ds:schemaRef ds:uri="9e4d5393-76ff-473a-9772-6626c388b195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964f4f91-4ecc-4750-a526-be4b92b86ce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62</TotalTime>
  <Words>315</Words>
  <Application>Microsoft Macintosh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Arial,Sans-Serif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Brettman, Allan E</cp:lastModifiedBy>
  <cp:revision>5</cp:revision>
  <cp:lastPrinted>2011-05-11T17:30:12Z</cp:lastPrinted>
  <dcterms:created xsi:type="dcterms:W3CDTF">2017-11-02T21:19:41Z</dcterms:created>
  <dcterms:modified xsi:type="dcterms:W3CDTF">2024-07-27T19:45:08Z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</Properties>
</file>