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2"/>
    <p:restoredTop sz="93741"/>
  </p:normalViewPr>
  <p:slideViewPr>
    <p:cSldViewPr snapToGrid="0" snapToObjects="1">
      <p:cViewPr varScale="1">
        <p:scale>
          <a:sx n="82" d="100"/>
          <a:sy n="82" d="100"/>
        </p:scale>
        <p:origin x="67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1C43C-5270-6E4D-8E0C-2C6201F7A6A1}" type="datetimeFigureOut">
              <a:rPr lang="en-US" smtClean="0"/>
              <a:t>5/12/2022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E05D7-4AB5-C843-90BF-0ECD6281DB15}" type="slidenum">
              <a:rPr lang="en-US" smtClean="0"/>
              <a:t>‹#›</a:t>
            </a:fld>
            <a:endParaRPr lang="en-US"/>
          </a:p>
        </p:txBody>
      </p:sp>
    </p:spTree>
    <p:extLst>
      <p:ext uri="{BB962C8B-B14F-4D97-AF65-F5344CB8AC3E}">
        <p14:creationId xmlns:p14="http://schemas.microsoft.com/office/powerpoint/2010/main" val="252993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CE05D7-4AB5-C843-90BF-0ECD6281DB15}" type="slidenum">
              <a:rPr lang="en-US" smtClean="0"/>
              <a:t>1</a:t>
            </a:fld>
            <a:endParaRPr lang="en-US"/>
          </a:p>
        </p:txBody>
      </p:sp>
    </p:spTree>
    <p:extLst>
      <p:ext uri="{BB962C8B-B14F-4D97-AF65-F5344CB8AC3E}">
        <p14:creationId xmlns:p14="http://schemas.microsoft.com/office/powerpoint/2010/main" val="4133187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5/12/2022</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267525" y="141144"/>
            <a:ext cx="11343228" cy="830997"/>
          </a:xfrm>
          <a:prstGeom prst="rect">
            <a:avLst/>
          </a:prstGeom>
          <a:noFill/>
        </p:spPr>
        <p:txBody>
          <a:bodyPr wrap="square" rtlCol="0">
            <a:spAutoFit/>
          </a:bodyPr>
          <a:lstStyle/>
          <a:p>
            <a:pPr algn="ctr"/>
            <a:r>
              <a:rPr lang="en-US" sz="2400" b="1" dirty="0"/>
              <a:t>Persistent freshening of the Arctic Ocean and changes in the North Atlantic salinity caused by Arctic sea ice decline</a:t>
            </a:r>
          </a:p>
        </p:txBody>
      </p:sp>
      <p:sp>
        <p:nvSpPr>
          <p:cNvPr id="5" name="TextBox 4">
            <a:extLst>
              <a:ext uri="{FF2B5EF4-FFF2-40B4-BE49-F238E27FC236}">
                <a16:creationId xmlns:a16="http://schemas.microsoft.com/office/drawing/2014/main" id="{6AF21CA0-BFB2-FD49-B87B-691F5EF29D9D}"/>
              </a:ext>
            </a:extLst>
          </p:cNvPr>
          <p:cNvSpPr txBox="1"/>
          <p:nvPr/>
        </p:nvSpPr>
        <p:spPr>
          <a:xfrm>
            <a:off x="251593" y="996897"/>
            <a:ext cx="11785928" cy="646331"/>
          </a:xfrm>
          <a:prstGeom prst="rect">
            <a:avLst/>
          </a:prstGeom>
          <a:noFill/>
          <a:ln>
            <a:solidFill>
              <a:schemeClr val="accent1"/>
            </a:solidFill>
          </a:ln>
        </p:spPr>
        <p:txBody>
          <a:bodyPr wrap="square" rtlCol="0">
            <a:spAutoFit/>
          </a:bodyPr>
          <a:lstStyle/>
          <a:p>
            <a:pPr algn="ctr"/>
            <a:r>
              <a:rPr lang="en-US" b="1" dirty="0"/>
              <a:t>Li, H. </a:t>
            </a:r>
            <a:r>
              <a:rPr lang="en-US" dirty="0"/>
              <a:t>&amp; Fedorov, A. (2021): </a:t>
            </a:r>
          </a:p>
          <a:p>
            <a:pPr algn="ctr"/>
            <a:r>
              <a:rPr lang="en-US" i="1" dirty="0"/>
              <a:t>Climate Dynamics</a:t>
            </a:r>
            <a:r>
              <a:rPr lang="en-US" dirty="0"/>
              <a:t>, 1–19. </a:t>
            </a:r>
          </a:p>
        </p:txBody>
      </p:sp>
      <p:sp>
        <p:nvSpPr>
          <p:cNvPr id="11" name="TextBox 10">
            <a:extLst>
              <a:ext uri="{FF2B5EF4-FFF2-40B4-BE49-F238E27FC236}">
                <a16:creationId xmlns:a16="http://schemas.microsoft.com/office/drawing/2014/main" id="{C1487AF8-B774-BC41-BABF-E7279BA534C8}"/>
              </a:ext>
            </a:extLst>
          </p:cNvPr>
          <p:cNvSpPr txBox="1"/>
          <p:nvPr/>
        </p:nvSpPr>
        <p:spPr>
          <a:xfrm>
            <a:off x="98433" y="1876010"/>
            <a:ext cx="5154051" cy="769441"/>
          </a:xfrm>
          <a:prstGeom prst="rect">
            <a:avLst/>
          </a:prstGeom>
          <a:noFill/>
        </p:spPr>
        <p:txBody>
          <a:bodyPr wrap="square" rtlCol="0">
            <a:spAutoFit/>
          </a:bodyPr>
          <a:lstStyle/>
          <a:p>
            <a:r>
              <a:rPr lang="en-US" sz="1600" b="1" i="1" dirty="0">
                <a:latin typeface="Arial"/>
                <a:cs typeface="Arial"/>
              </a:rPr>
              <a:t>OBJECTIVE</a:t>
            </a:r>
          </a:p>
          <a:p>
            <a:r>
              <a:rPr lang="en-US" sz="1400" dirty="0">
                <a:latin typeface="Arial"/>
                <a:cs typeface="Arial"/>
              </a:rPr>
              <a:t>To examine global ocean salinity response to enhanced seasonal Arctic sea ice decline.</a:t>
            </a:r>
          </a:p>
        </p:txBody>
      </p:sp>
      <p:sp>
        <p:nvSpPr>
          <p:cNvPr id="12" name="TextBox 11">
            <a:extLst>
              <a:ext uri="{FF2B5EF4-FFF2-40B4-BE49-F238E27FC236}">
                <a16:creationId xmlns:a16="http://schemas.microsoft.com/office/drawing/2014/main" id="{ADD8E89C-8017-E545-8990-66150241C46E}"/>
              </a:ext>
            </a:extLst>
          </p:cNvPr>
          <p:cNvSpPr txBox="1"/>
          <p:nvPr/>
        </p:nvSpPr>
        <p:spPr>
          <a:xfrm>
            <a:off x="34637" y="2751451"/>
            <a:ext cx="4909503" cy="1415772"/>
          </a:xfrm>
          <a:prstGeom prst="rect">
            <a:avLst/>
          </a:prstGeom>
          <a:noFill/>
        </p:spPr>
        <p:txBody>
          <a:bodyPr wrap="square" rtlCol="0">
            <a:spAutoFit/>
          </a:bodyPr>
          <a:lstStyle/>
          <a:p>
            <a:r>
              <a:rPr lang="en-US" sz="1600" b="1" i="1" dirty="0">
                <a:latin typeface="Arial"/>
                <a:cs typeface="Arial"/>
              </a:rPr>
              <a:t>APPROACH</a:t>
            </a:r>
          </a:p>
          <a:p>
            <a:r>
              <a:rPr lang="en-US" sz="1400" dirty="0">
                <a:latin typeface="Arial"/>
                <a:cs typeface="Arial"/>
              </a:rPr>
              <a:t>We performed a suite of model experiments where we impose radiative imbalance at the ice surface, replicating a loss of sea ice cover comparable to that observed during 1979–2014, and we examine the global salinity response to such changes. </a:t>
            </a:r>
            <a:endParaRPr lang="en-US" sz="1600" b="1" i="1"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98432" y="4260049"/>
            <a:ext cx="11820666" cy="2092881"/>
          </a:xfrm>
          <a:prstGeom prst="rect">
            <a:avLst/>
          </a:prstGeom>
          <a:noFill/>
        </p:spPr>
        <p:txBody>
          <a:bodyPr wrap="square" rtlCol="0">
            <a:spAutoFit/>
          </a:bodyPr>
          <a:lstStyle/>
          <a:p>
            <a:r>
              <a:rPr lang="en-US" sz="1600" b="1" i="1" dirty="0">
                <a:latin typeface="Arial"/>
                <a:cs typeface="Arial"/>
              </a:rPr>
              <a:t>IMPACT</a:t>
            </a:r>
          </a:p>
          <a:p>
            <a:r>
              <a:rPr lang="en-US" sz="1400" dirty="0">
                <a:latin typeface="Arial"/>
                <a:cs typeface="Arial"/>
              </a:rPr>
              <a:t>A critical component of the Earth’s climate, the Arctic ocean responds quickly to global warming. Arctic sea ice has been declining at an unprecedented rate over the past three decades. Meanwhile, recent observations show a gradual increase in the Arctic ocean freshwater content. In this modeling study, we find that the enhanced sea ice seasonal cycle associated with Arctic sea ice decline, changes in ocean circulation and the associated increase of freshwater storage, and changes in ocean convection over the Nordic Seas can lead to a persistent freshening of the subpolar region. The Arctic ocean is expected to freshen in the twenty-first century, and the persistent Arctic freshening effect described in our study should be a major part of the projected freshening along with other factors, including the melting of the Greenland ice sheet and projected increase in precipitation and river run-off in high latitudes. Thus, this study confirms that the future Arctic will become significantly fresher in years to come.</a:t>
            </a:r>
          </a:p>
          <a:p>
            <a:endParaRPr lang="en-US" sz="1600" b="1" i="1" dirty="0">
              <a:latin typeface="Arial"/>
              <a:cs typeface="Arial"/>
            </a:endParaRPr>
          </a:p>
        </p:txBody>
      </p:sp>
      <p:pic>
        <p:nvPicPr>
          <p:cNvPr id="7" name="Picture 6">
            <a:extLst>
              <a:ext uri="{FF2B5EF4-FFF2-40B4-BE49-F238E27FC236}">
                <a16:creationId xmlns:a16="http://schemas.microsoft.com/office/drawing/2014/main" id="{DDD0D370-86BC-484A-A064-77827B050082}"/>
              </a:ext>
            </a:extLst>
          </p:cNvPr>
          <p:cNvPicPr>
            <a:picLocks noChangeAspect="1"/>
          </p:cNvPicPr>
          <p:nvPr/>
        </p:nvPicPr>
        <p:blipFill rotWithShape="1">
          <a:blip r:embed="rId3"/>
          <a:srcRect t="6907"/>
          <a:stretch/>
        </p:blipFill>
        <p:spPr>
          <a:xfrm>
            <a:off x="4636572" y="1755305"/>
            <a:ext cx="5774667" cy="2631140"/>
          </a:xfrm>
          <a:prstGeom prst="rect">
            <a:avLst/>
          </a:prstGeom>
        </p:spPr>
      </p:pic>
      <p:sp>
        <p:nvSpPr>
          <p:cNvPr id="14" name="Rectangle 13">
            <a:extLst>
              <a:ext uri="{FF2B5EF4-FFF2-40B4-BE49-F238E27FC236}">
                <a16:creationId xmlns:a16="http://schemas.microsoft.com/office/drawing/2014/main" id="{18DE94AF-79FB-EF47-8614-1C3EDB4787C9}"/>
              </a:ext>
            </a:extLst>
          </p:cNvPr>
          <p:cNvSpPr/>
          <p:nvPr/>
        </p:nvSpPr>
        <p:spPr>
          <a:xfrm>
            <a:off x="10305027" y="1644663"/>
            <a:ext cx="1886973" cy="2862322"/>
          </a:xfrm>
          <a:prstGeom prst="rect">
            <a:avLst/>
          </a:prstGeom>
        </p:spPr>
        <p:txBody>
          <a:bodyPr wrap="square">
            <a:spAutoFit/>
          </a:bodyPr>
          <a:lstStyle/>
          <a:p>
            <a:r>
              <a:rPr lang="en-US" sz="1200" dirty="0">
                <a:solidFill>
                  <a:srgbClr val="333333"/>
                </a:solidFill>
                <a:latin typeface="Georgia" panose="02040502050405020303" pitchFamily="18" charset="0"/>
              </a:rPr>
              <a:t>Snapshots of column-integrated ocean salt content averaged for </a:t>
            </a:r>
            <a:r>
              <a:rPr lang="en-US" sz="1200" b="1" dirty="0">
                <a:solidFill>
                  <a:srgbClr val="333333"/>
                </a:solidFill>
                <a:latin typeface="Georgia" panose="02040502050405020303" pitchFamily="18" charset="0"/>
              </a:rPr>
              <a:t>b</a:t>
            </a:r>
            <a:r>
              <a:rPr lang="en-US" sz="1200" dirty="0">
                <a:solidFill>
                  <a:srgbClr val="333333"/>
                </a:solidFill>
                <a:latin typeface="Georgia" panose="02040502050405020303" pitchFamily="18" charset="0"/>
              </a:rPr>
              <a:t> years 1–15, </a:t>
            </a:r>
            <a:r>
              <a:rPr lang="en-US" sz="1200" b="1" dirty="0">
                <a:solidFill>
                  <a:srgbClr val="333333"/>
                </a:solidFill>
                <a:latin typeface="Georgia" panose="02040502050405020303" pitchFamily="18" charset="0"/>
              </a:rPr>
              <a:t>c</a:t>
            </a:r>
            <a:r>
              <a:rPr lang="en-US" sz="1200" dirty="0">
                <a:solidFill>
                  <a:srgbClr val="333333"/>
                </a:solidFill>
                <a:latin typeface="Georgia" panose="02040502050405020303" pitchFamily="18" charset="0"/>
              </a:rPr>
              <a:t> years 25–40, </a:t>
            </a:r>
            <a:r>
              <a:rPr lang="en-US" sz="1200" b="1" dirty="0">
                <a:solidFill>
                  <a:srgbClr val="333333"/>
                </a:solidFill>
                <a:latin typeface="Georgia" panose="02040502050405020303" pitchFamily="18" charset="0"/>
              </a:rPr>
              <a:t>d</a:t>
            </a:r>
            <a:r>
              <a:rPr lang="en-US" sz="1200" dirty="0">
                <a:solidFill>
                  <a:srgbClr val="333333"/>
                </a:solidFill>
                <a:latin typeface="Georgia" panose="02040502050405020303" pitchFamily="18" charset="0"/>
              </a:rPr>
              <a:t> years 55–70, and </a:t>
            </a:r>
            <a:r>
              <a:rPr lang="en-US" sz="1200" b="1" dirty="0">
                <a:solidFill>
                  <a:srgbClr val="333333"/>
                </a:solidFill>
                <a:latin typeface="Georgia" panose="02040502050405020303" pitchFamily="18" charset="0"/>
              </a:rPr>
              <a:t>e</a:t>
            </a:r>
            <a:r>
              <a:rPr lang="en-US" sz="1200" dirty="0">
                <a:solidFill>
                  <a:srgbClr val="333333"/>
                </a:solidFill>
                <a:latin typeface="Georgia" panose="02040502050405020303" pitchFamily="18" charset="0"/>
              </a:rPr>
              <a:t> years 150–200 for the sea ice experiment. Note the coherent southward propagation of salinity anomalies and the freshening of the Arctic followed by the freshening of the subpolar and mid-latitude North Atlantic. </a:t>
            </a:r>
            <a:endParaRPr lang="en-US" sz="1200" dirty="0"/>
          </a:p>
        </p:txBody>
      </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TotalTime>
  <Words>336</Words>
  <Application>Microsoft Office PowerPoint</Application>
  <PresentationFormat>Widescreen</PresentationFormat>
  <Paragraphs>11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Georgia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63</cp:revision>
  <dcterms:created xsi:type="dcterms:W3CDTF">2017-08-29T22:43:04Z</dcterms:created>
  <dcterms:modified xsi:type="dcterms:W3CDTF">2022-05-12T19:27:52Z</dcterms:modified>
</cp:coreProperties>
</file>