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12192000" cy="6858000"/>
  <p:notesSz cx="6858000" cy="9144000"/>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
        <p:nvSpPr>
          <p:cNvPr id="20" name="Google Shape;20;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23" name="Google Shape;23;p2"/>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1"/>
          <p:cNvSpPr txBox="1">
            <a:spLocks noGrp="1"/>
          </p:cNvSpPr>
          <p:nvPr>
            <p:ph type="body" idx="1"/>
          </p:nvPr>
        </p:nvSpPr>
        <p:spPr>
          <a:xfrm rot="5400000">
            <a:off x="4077354" y="-1413529"/>
            <a:ext cx="4037293"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6" name="Google Shape;8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89" name="Google Shape;89;p11"/>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0"/>
        <p:cNvGrpSpPr/>
        <p:nvPr/>
      </p:nvGrpSpPr>
      <p:grpSpPr>
        <a:xfrm>
          <a:off x="0" y="0"/>
          <a:ext cx="0" cy="0"/>
          <a:chOff x="0" y="0"/>
          <a:chExt cx="0" cy="0"/>
        </a:xfrm>
      </p:grpSpPr>
      <p:sp>
        <p:nvSpPr>
          <p:cNvPr id="91" name="Google Shape;9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12"/>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4"/>
        <p:cNvGrpSpPr/>
        <p:nvPr/>
      </p:nvGrpSpPr>
      <p:grpSpPr>
        <a:xfrm>
          <a:off x="0" y="0"/>
          <a:ext cx="0" cy="0"/>
          <a:chOff x="0" y="0"/>
          <a:chExt cx="0" cy="0"/>
        </a:xfrm>
      </p:grpSpPr>
      <p:sp>
        <p:nvSpPr>
          <p:cNvPr id="25" name="Google Shape;25;p3"/>
          <p:cNvSpPr/>
          <p:nvPr/>
        </p:nvSpPr>
        <p:spPr>
          <a:xfrm>
            <a:off x="0" y="393699"/>
            <a:ext cx="12192000" cy="2387599"/>
          </a:xfrm>
          <a:prstGeom prst="rect">
            <a:avLst/>
          </a:prstGeom>
          <a:gradFill>
            <a:gsLst>
              <a:gs pos="0">
                <a:srgbClr val="F5F7FC"/>
              </a:gs>
              <a:gs pos="74000">
                <a:srgbClr val="A9BEE4"/>
              </a:gs>
              <a:gs pos="83000">
                <a:srgbClr val="A9BEE4"/>
              </a:gs>
              <a:gs pos="100000">
                <a:srgbClr val="C5D3ED"/>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txBox="1">
            <a:spLocks noGrp="1"/>
          </p:cNvSpPr>
          <p:nvPr>
            <p:ph type="ctrTitle"/>
          </p:nvPr>
        </p:nvSpPr>
        <p:spPr>
          <a:xfrm>
            <a:off x="187419" y="393699"/>
            <a:ext cx="8630178" cy="238759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6000"/>
              <a:buFont typeface="Century Gothic"/>
              <a:buNone/>
              <a:defRPr sz="6000" b="1">
                <a:solidFill>
                  <a:schemeClr val="lt1"/>
                </a:solidFill>
                <a:latin typeface="Century Gothic"/>
                <a:ea typeface="Century Gothic"/>
                <a:cs typeface="Century Gothic"/>
                <a:sym typeface="Century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subTitle" idx="1"/>
          </p:nvPr>
        </p:nvSpPr>
        <p:spPr>
          <a:xfrm>
            <a:off x="187419" y="3026833"/>
            <a:ext cx="8630178"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6A6A6A"/>
              </a:buClr>
              <a:buSzPts val="2400"/>
              <a:buNone/>
              <a:defRPr sz="2400">
                <a:solidFill>
                  <a:srgbClr val="6A6A6A"/>
                </a:solidFill>
                <a:latin typeface="Century Gothic"/>
                <a:ea typeface="Century Gothic"/>
                <a:cs typeface="Century Gothic"/>
                <a:sym typeface="Century 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
          <p:cNvPicPr preferRelativeResize="0"/>
          <p:nvPr/>
        </p:nvPicPr>
        <p:blipFill rotWithShape="1">
          <a:blip r:embed="rId2">
            <a:alphaModFix/>
          </a:blip>
          <a:srcRect/>
          <a:stretch/>
        </p:blipFill>
        <p:spPr>
          <a:xfrm>
            <a:off x="7053994" y="4570300"/>
            <a:ext cx="5138006" cy="192675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35" name="Google Shape;35;p4"/>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entury Gothic"/>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9" name="Google Shape;3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42" name="Google Shape;42;p5"/>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50" name="Google Shape;50;p6"/>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6" name="Google Shape;5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60" name="Google Shape;60;p7"/>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1"/>
        <p:cNvGrpSpPr/>
        <p:nvPr/>
      </p:nvGrpSpPr>
      <p:grpSpPr>
        <a:xfrm>
          <a:off x="0" y="0"/>
          <a:ext cx="0" cy="0"/>
          <a:chOff x="0" y="0"/>
          <a:chExt cx="0" cy="0"/>
        </a:xfrm>
      </p:grpSpPr>
      <p:sp>
        <p:nvSpPr>
          <p:cNvPr id="62" name="Google Shape;6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66" name="Google Shape;66;p8"/>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7"/>
        <p:cNvGrpSpPr/>
        <p:nvPr/>
      </p:nvGrpSpPr>
      <p:grpSpPr>
        <a:xfrm>
          <a:off x="0" y="0"/>
          <a:ext cx="0" cy="0"/>
          <a:chOff x="0" y="0"/>
          <a:chExt cx="0" cy="0"/>
        </a:xfrm>
      </p:grpSpPr>
      <p:sp>
        <p:nvSpPr>
          <p:cNvPr id="68" name="Google Shape;68;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0" name="Google Shape;70;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74" name="Google Shape;74;p9"/>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sp>
        <p:nvSpPr>
          <p:cNvPr id="76" name="Google Shape;7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0"/>
          <p:cNvSpPr>
            <a:spLocks noGrp="1"/>
          </p:cNvSpPr>
          <p:nvPr>
            <p:ph type="pic" idx="2"/>
          </p:nvPr>
        </p:nvSpPr>
        <p:spPr>
          <a:xfrm>
            <a:off x="5183188" y="987425"/>
            <a:ext cx="6172200" cy="4873625"/>
          </a:xfrm>
          <a:prstGeom prst="rect">
            <a:avLst/>
          </a:prstGeom>
          <a:noFill/>
          <a:ln>
            <a:noFill/>
          </a:ln>
        </p:spPr>
      </p:sp>
      <p:sp>
        <p:nvSpPr>
          <p:cNvPr id="78" name="Google Shape;7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9" name="Google Shape;7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pic>
        <p:nvPicPr>
          <p:cNvPr id="82" name="Google Shape;82;p10"/>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entury Gothic"/>
              <a:buNone/>
              <a:defRPr sz="4400" b="0" i="0" u="none" strike="noStrike" cap="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9pPr>
          </a:lstStyle>
          <a:p>
            <a:endParaRPr/>
          </a:p>
        </p:txBody>
      </p:sp>
      <p:grpSp>
        <p:nvGrpSpPr>
          <p:cNvPr id="8" name="Google Shape;8;p1"/>
          <p:cNvGrpSpPr/>
          <p:nvPr/>
        </p:nvGrpSpPr>
        <p:grpSpPr>
          <a:xfrm>
            <a:off x="3982" y="5957980"/>
            <a:ext cx="12188018" cy="900020"/>
            <a:chOff x="-546280" y="7333362"/>
            <a:chExt cx="13024207" cy="1059271"/>
          </a:xfrm>
        </p:grpSpPr>
        <p:pic>
          <p:nvPicPr>
            <p:cNvPr id="9" name="Google Shape;9;p1"/>
            <p:cNvPicPr preferRelativeResize="0"/>
            <p:nvPr/>
          </p:nvPicPr>
          <p:blipFill rotWithShape="1">
            <a:blip r:embed="rId13">
              <a:alphaModFix/>
            </a:blip>
            <a:srcRect/>
            <a:stretch/>
          </p:blipFill>
          <p:spPr>
            <a:xfrm>
              <a:off x="-546280" y="7451706"/>
              <a:ext cx="13024207" cy="380939"/>
            </a:xfrm>
            <a:prstGeom prst="rect">
              <a:avLst/>
            </a:prstGeom>
            <a:noFill/>
            <a:ln>
              <a:noFill/>
            </a:ln>
          </p:spPr>
        </p:pic>
        <p:pic>
          <p:nvPicPr>
            <p:cNvPr id="10" name="Google Shape;10;p1"/>
            <p:cNvPicPr preferRelativeResize="0"/>
            <p:nvPr/>
          </p:nvPicPr>
          <p:blipFill rotWithShape="1">
            <a:blip r:embed="rId14">
              <a:alphaModFix/>
            </a:blip>
            <a:srcRect b="45499"/>
            <a:stretch/>
          </p:blipFill>
          <p:spPr>
            <a:xfrm>
              <a:off x="-546280" y="7361504"/>
              <a:ext cx="13014050" cy="500805"/>
            </a:xfrm>
            <a:prstGeom prst="rect">
              <a:avLst/>
            </a:prstGeom>
            <a:noFill/>
            <a:ln>
              <a:noFill/>
            </a:ln>
          </p:spPr>
        </p:pic>
        <p:pic>
          <p:nvPicPr>
            <p:cNvPr id="11" name="Google Shape;11;p1"/>
            <p:cNvPicPr preferRelativeResize="0"/>
            <p:nvPr/>
          </p:nvPicPr>
          <p:blipFill rotWithShape="1">
            <a:blip r:embed="rId15">
              <a:alphaModFix/>
            </a:blip>
            <a:srcRect t="1" b="-1144"/>
            <a:stretch/>
          </p:blipFill>
          <p:spPr>
            <a:xfrm>
              <a:off x="-546279" y="7333362"/>
              <a:ext cx="13004799" cy="920812"/>
            </a:xfrm>
            <a:prstGeom prst="rect">
              <a:avLst/>
            </a:prstGeom>
            <a:noFill/>
            <a:ln>
              <a:noFill/>
            </a:ln>
          </p:spPr>
        </p:pic>
        <p:sp>
          <p:nvSpPr>
            <p:cNvPr id="12" name="Google Shape;12;p1"/>
            <p:cNvSpPr/>
            <p:nvPr/>
          </p:nvSpPr>
          <p:spPr>
            <a:xfrm>
              <a:off x="-546279" y="7845233"/>
              <a:ext cx="13004799" cy="547400"/>
            </a:xfrm>
            <a:prstGeom prst="rect">
              <a:avLst/>
            </a:prstGeom>
            <a:solidFill>
              <a:schemeClr val="dk1"/>
            </a:solidFill>
            <a:ln>
              <a:noFill/>
            </a:ln>
            <a:effectLst>
              <a:outerShdw blurRad="38100" dist="25400" dir="5400000" rotWithShape="0">
                <a:srgbClr val="000000">
                  <a:alpha val="34509"/>
                </a:srgbClr>
              </a:outerShdw>
            </a:effectLst>
          </p:spPr>
          <p:txBody>
            <a:bodyPr spcFirstLastPara="1" wrap="square" lIns="57350" tIns="57350" rIns="57350" bIns="57350" anchor="ctr" anchorCtr="0">
              <a:noAutofit/>
            </a:bodyPr>
            <a:lstStyle/>
            <a:p>
              <a:pPr marL="0" marR="0" lvl="0" indent="0" algn="l" rtl="0">
                <a:lnSpc>
                  <a:spcPct val="100000"/>
                </a:lnSpc>
                <a:spcBef>
                  <a:spcPts val="0"/>
                </a:spcBef>
                <a:spcAft>
                  <a:spcPts val="0"/>
                </a:spcAft>
                <a:buClr>
                  <a:schemeClr val="dk1"/>
                </a:buClr>
                <a:buSzPts val="2400"/>
                <a:buFont typeface="Century Gothic"/>
                <a:buNone/>
              </a:pPr>
              <a:endParaRPr sz="2400" b="0" i="0" u="none" strike="noStrike" cap="none">
                <a:solidFill>
                  <a:srgbClr val="000000"/>
                </a:solidFill>
                <a:latin typeface="Century Gothic"/>
                <a:ea typeface="Century Gothic"/>
                <a:cs typeface="Century Gothic"/>
                <a:sym typeface="Century Gothic"/>
              </a:endParaRPr>
            </a:p>
          </p:txBody>
        </p:sp>
        <p:pic>
          <p:nvPicPr>
            <p:cNvPr id="13" name="Google Shape;13;p1"/>
            <p:cNvPicPr preferRelativeResize="0"/>
            <p:nvPr/>
          </p:nvPicPr>
          <p:blipFill rotWithShape="1">
            <a:blip r:embed="rId16">
              <a:alphaModFix/>
            </a:blip>
            <a:srcRect/>
            <a:stretch/>
          </p:blipFill>
          <p:spPr>
            <a:xfrm>
              <a:off x="1231615" y="7863226"/>
              <a:ext cx="2266946" cy="427256"/>
            </a:xfrm>
            <a:prstGeom prst="rect">
              <a:avLst/>
            </a:prstGeom>
            <a:noFill/>
            <a:ln>
              <a:noFill/>
            </a:ln>
          </p:spPr>
        </p:pic>
        <p:pic>
          <p:nvPicPr>
            <p:cNvPr id="14" name="Google Shape;14;p1"/>
            <p:cNvPicPr preferRelativeResize="0"/>
            <p:nvPr/>
          </p:nvPicPr>
          <p:blipFill rotWithShape="1">
            <a:blip r:embed="rId17">
              <a:alphaModFix/>
            </a:blip>
            <a:srcRect l="42591" t="15878" b="10431"/>
            <a:stretch/>
          </p:blipFill>
          <p:spPr>
            <a:xfrm>
              <a:off x="-468544" y="7779383"/>
              <a:ext cx="1642680" cy="497713"/>
            </a:xfrm>
            <a:prstGeom prst="rect">
              <a:avLst/>
            </a:prstGeom>
            <a:noFill/>
            <a:ln>
              <a:noFill/>
            </a:ln>
          </p:spPr>
        </p:pic>
        <p:pic>
          <p:nvPicPr>
            <p:cNvPr id="15" name="Google Shape;15;p1"/>
            <p:cNvPicPr preferRelativeResize="0"/>
            <p:nvPr/>
          </p:nvPicPr>
          <p:blipFill rotWithShape="1">
            <a:blip r:embed="rId18">
              <a:alphaModFix/>
            </a:blip>
            <a:srcRect/>
            <a:stretch/>
          </p:blipFill>
          <p:spPr>
            <a:xfrm>
              <a:off x="3848154" y="7805871"/>
              <a:ext cx="501772" cy="502704"/>
            </a:xfrm>
            <a:prstGeom prst="rect">
              <a:avLst/>
            </a:prstGeom>
            <a:noFill/>
            <a:ln>
              <a:noFill/>
            </a:ln>
          </p:spPr>
        </p:pic>
      </p:grpSp>
      <p:sp>
        <p:nvSpPr>
          <p:cNvPr id="16" name="Google Shape;16;p1"/>
          <p:cNvSpPr txBox="1">
            <a:spLocks noGrp="1"/>
          </p:cNvSpPr>
          <p:nvPr>
            <p:ph type="dt" idx="10"/>
          </p:nvPr>
        </p:nvSpPr>
        <p:spPr>
          <a:xfrm>
            <a:off x="4912988" y="6371208"/>
            <a:ext cx="888036"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7" name="Google Shape;17;p1"/>
          <p:cNvSpPr txBox="1">
            <a:spLocks noGrp="1"/>
          </p:cNvSpPr>
          <p:nvPr>
            <p:ph type="ftr" idx="11"/>
          </p:nvPr>
        </p:nvSpPr>
        <p:spPr>
          <a:xfrm>
            <a:off x="5908601" y="6371208"/>
            <a:ext cx="3635188"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8" name="Google Shape;18;p1"/>
          <p:cNvSpPr txBox="1">
            <a:spLocks noGrp="1"/>
          </p:cNvSpPr>
          <p:nvPr>
            <p:ph type="sldNum" idx="12"/>
          </p:nvPr>
        </p:nvSpPr>
        <p:spPr>
          <a:xfrm>
            <a:off x="9651366" y="6357133"/>
            <a:ext cx="874011"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3"/>
          <p:cNvSpPr txBox="1"/>
          <p:nvPr/>
        </p:nvSpPr>
        <p:spPr>
          <a:xfrm>
            <a:off x="244600" y="5461600"/>
            <a:ext cx="5811600" cy="769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100" b="1">
                <a:solidFill>
                  <a:schemeClr val="dk1"/>
                </a:solidFill>
              </a:rPr>
              <a:t>Li, Y.</a:t>
            </a:r>
            <a:r>
              <a:rPr lang="en-US" sz="1100">
                <a:solidFill>
                  <a:schemeClr val="dk1"/>
                </a:solidFill>
              </a:rPr>
              <a:t>, Richter, J. H., Chen, C.-C., &amp; Tang, Q. (2023). A strengthened teleconnection of the quasi-biennial oscillation and tropical easterly jet in the past decades in E3SMv1. Geophysical Research Letters, 50, e2023GL104517. https://doi.org/10.1029/2023GL104517</a:t>
            </a:r>
            <a:endParaRPr sz="1100" b="0" i="0" u="none" strike="noStrike" cap="none">
              <a:solidFill>
                <a:schemeClr val="dk1"/>
              </a:solidFill>
              <a:latin typeface="Arial"/>
              <a:ea typeface="Arial"/>
              <a:cs typeface="Arial"/>
              <a:sym typeface="Arial"/>
            </a:endParaRPr>
          </a:p>
        </p:txBody>
      </p:sp>
      <p:sp>
        <p:nvSpPr>
          <p:cNvPr id="102" name="Google Shape;102;p13"/>
          <p:cNvSpPr txBox="1"/>
          <p:nvPr/>
        </p:nvSpPr>
        <p:spPr>
          <a:xfrm>
            <a:off x="244600" y="773725"/>
            <a:ext cx="54498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1" u="none" strike="noStrike" cap="none">
                <a:solidFill>
                  <a:schemeClr val="dk1"/>
                </a:solidFill>
                <a:latin typeface="Arial"/>
                <a:ea typeface="Arial"/>
                <a:cs typeface="Arial"/>
                <a:sym typeface="Arial"/>
              </a:rPr>
              <a:t>OBJECTIVE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To </a:t>
            </a:r>
            <a:r>
              <a:rPr lang="en-US" sz="1200"/>
              <a:t>verify and explain the strengthened teleconnection of the quasi-biennial oscillation (QBO) and tropical easterly jet (TEJ) found in reanalysis data by utilizing E3SMv1</a:t>
            </a:r>
            <a:endParaRPr sz="1400" b="1" i="1" u="none" strike="noStrike" cap="none">
              <a:solidFill>
                <a:schemeClr val="dk1"/>
              </a:solidFill>
              <a:latin typeface="Arial"/>
              <a:ea typeface="Arial"/>
              <a:cs typeface="Arial"/>
              <a:sym typeface="Arial"/>
            </a:endParaRPr>
          </a:p>
        </p:txBody>
      </p:sp>
      <p:sp>
        <p:nvSpPr>
          <p:cNvPr id="103" name="Google Shape;103;p13"/>
          <p:cNvSpPr txBox="1"/>
          <p:nvPr/>
        </p:nvSpPr>
        <p:spPr>
          <a:xfrm>
            <a:off x="244600" y="1782238"/>
            <a:ext cx="5657700" cy="204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1" u="none" strike="noStrike" cap="none">
                <a:solidFill>
                  <a:schemeClr val="dk1"/>
                </a:solidFill>
                <a:latin typeface="Arial"/>
                <a:ea typeface="Arial"/>
                <a:cs typeface="Arial"/>
                <a:sym typeface="Arial"/>
              </a:rPr>
              <a:t>APPROACH</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We </a:t>
            </a:r>
            <a:r>
              <a:rPr lang="en-US" sz="1200"/>
              <a:t>compare the Coupled Model Intercomparison Project coupled historical simulations (</a:t>
            </a:r>
            <a:r>
              <a:rPr lang="en-US" sz="1200">
                <a:solidFill>
                  <a:schemeClr val="dk1"/>
                </a:solidFill>
                <a:highlight>
                  <a:srgbClr val="FFFFFF"/>
                </a:highlight>
              </a:rPr>
              <a:t>CMIP-historical</a:t>
            </a:r>
            <a:r>
              <a:rPr lang="en-US" sz="1200"/>
              <a:t>) and the Atmospheric Model Intercomparison Project historical simulations (</a:t>
            </a:r>
            <a:r>
              <a:rPr lang="en-US" sz="1200">
                <a:solidFill>
                  <a:schemeClr val="dk1"/>
                </a:solidFill>
                <a:highlight>
                  <a:srgbClr val="FFFFFF"/>
                </a:highlight>
              </a:rPr>
              <a:t>AMIP-historical</a:t>
            </a:r>
            <a:r>
              <a:rPr lang="en-US" sz="1200"/>
              <a:t>) generated by E3SMv1 with ERA5 reanalysis data over the period of 1950-2014</a:t>
            </a:r>
            <a:r>
              <a:rPr lang="en-US" sz="1200" b="0" i="0" u="none" strike="noStrike" cap="none">
                <a:solidFill>
                  <a:srgbClr val="000000"/>
                </a:solidFill>
                <a:latin typeface="Arial"/>
                <a:ea typeface="Arial"/>
                <a:cs typeface="Arial"/>
                <a:sym typeface="Arial"/>
              </a:rPr>
              <a:t>. </a:t>
            </a:r>
            <a:r>
              <a:rPr lang="en-US" sz="1200"/>
              <a:t>The external forcings are same in </a:t>
            </a:r>
            <a:r>
              <a:rPr lang="en-US" sz="1200">
                <a:solidFill>
                  <a:schemeClr val="dk1"/>
                </a:solidFill>
                <a:highlight>
                  <a:srgbClr val="FFFFFF"/>
                </a:highlight>
              </a:rPr>
              <a:t>CMIP-historical and AMIP-historical, except that AMIP-historical</a:t>
            </a:r>
            <a:r>
              <a:rPr lang="en-US" sz="1200"/>
              <a:t> is driven by observed SST. </a:t>
            </a:r>
            <a:r>
              <a:rPr lang="en-US" sz="1200" b="0" i="0" u="none" strike="noStrike" cap="none">
                <a:solidFill>
                  <a:srgbClr val="000000"/>
                </a:solidFill>
                <a:latin typeface="Arial"/>
                <a:ea typeface="Arial"/>
                <a:cs typeface="Arial"/>
                <a:sym typeface="Arial"/>
              </a:rPr>
              <a:t>The comparison between the AMIP-historical and coupled-historical implies that the increased SST over the I</a:t>
            </a:r>
            <a:r>
              <a:rPr lang="en-US" sz="1200"/>
              <a:t>ndian Ocean</a:t>
            </a:r>
            <a:r>
              <a:rPr lang="en-US" sz="1200" b="0" i="0" u="none" strike="noStrike" cap="none">
                <a:solidFill>
                  <a:srgbClr val="000000"/>
                </a:solidFill>
                <a:latin typeface="Arial"/>
                <a:ea typeface="Arial"/>
                <a:cs typeface="Arial"/>
                <a:sym typeface="Arial"/>
              </a:rPr>
              <a:t> is likely to be one of the most important factors driving a strengthened QBO-TEJ teleconnection in the past decades.</a:t>
            </a:r>
            <a:endParaRPr sz="1200" b="0" i="0" u="none" strike="noStrike" cap="none">
              <a:solidFill>
                <a:schemeClr val="dk1"/>
              </a:solidFill>
              <a:latin typeface="Arial"/>
              <a:ea typeface="Arial"/>
              <a:cs typeface="Arial"/>
              <a:sym typeface="Arial"/>
            </a:endParaRPr>
          </a:p>
        </p:txBody>
      </p:sp>
      <p:sp>
        <p:nvSpPr>
          <p:cNvPr id="104" name="Google Shape;104;p13"/>
          <p:cNvSpPr txBox="1"/>
          <p:nvPr/>
        </p:nvSpPr>
        <p:spPr>
          <a:xfrm>
            <a:off x="208000" y="3898978"/>
            <a:ext cx="5730900" cy="1493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1" u="none" strike="noStrike" cap="none">
                <a:solidFill>
                  <a:schemeClr val="dk1"/>
                </a:solidFill>
                <a:latin typeface="Arial"/>
                <a:ea typeface="Arial"/>
                <a:cs typeface="Arial"/>
                <a:sym typeface="Arial"/>
              </a:rPr>
              <a:t>IMPACT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200"/>
              <a:buFont typeface="Arial"/>
              <a:buNone/>
            </a:pPr>
            <a:r>
              <a:rPr lang="en-US" sz="1200">
                <a:solidFill>
                  <a:schemeClr val="dk1"/>
                </a:solidFill>
              </a:rPr>
              <a:t>We find that E3SMv1 can capture the teleconnection between the QBO and TEJ. A strengthened teleconnection between the QBO and TEJ in the past decades can be detected not only in observation but also in the model. The warming in sea surface temperatures over the Indian Ocean and opposite trends in the air temperature in the upper troposphere and lower stratosphere are considered the essential reasons responsible for this strengthened teleconnection.</a:t>
            </a:r>
            <a:endParaRPr sz="1400" b="0" i="0" u="none" strike="noStrike" cap="none">
              <a:solidFill>
                <a:srgbClr val="000000"/>
              </a:solidFill>
              <a:latin typeface="Arial"/>
              <a:ea typeface="Arial"/>
              <a:cs typeface="Arial"/>
              <a:sym typeface="Arial"/>
            </a:endParaRPr>
          </a:p>
        </p:txBody>
      </p:sp>
      <p:sp>
        <p:nvSpPr>
          <p:cNvPr id="105" name="Google Shape;105;p13"/>
          <p:cNvSpPr txBox="1"/>
          <p:nvPr/>
        </p:nvSpPr>
        <p:spPr>
          <a:xfrm>
            <a:off x="220050" y="111550"/>
            <a:ext cx="11751900" cy="6771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900"/>
              <a:buFont typeface="Arial"/>
              <a:buNone/>
            </a:pPr>
            <a:r>
              <a:rPr lang="en-US" sz="1900" b="1">
                <a:solidFill>
                  <a:schemeClr val="dk1"/>
                </a:solidFill>
              </a:rPr>
              <a:t>A Strengthened Teleconnection of the Quasi-Biennial Oscillation and Tropical Easterly Jet in the Past Decades in E3SMv1</a:t>
            </a:r>
            <a:endParaRPr sz="1900" b="1" i="0" u="none" strike="noStrike" cap="none">
              <a:solidFill>
                <a:schemeClr val="dk1"/>
              </a:solidFill>
              <a:latin typeface="Arial"/>
              <a:ea typeface="Arial"/>
              <a:cs typeface="Arial"/>
              <a:sym typeface="Arial"/>
            </a:endParaRPr>
          </a:p>
        </p:txBody>
      </p:sp>
      <p:sp>
        <p:nvSpPr>
          <p:cNvPr id="106" name="Google Shape;106;p13"/>
          <p:cNvSpPr txBox="1"/>
          <p:nvPr/>
        </p:nvSpPr>
        <p:spPr>
          <a:xfrm>
            <a:off x="6314300" y="4934250"/>
            <a:ext cx="5657700" cy="1034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6A6A6A"/>
                </a:solidFill>
                <a:latin typeface="Arial"/>
                <a:ea typeface="Arial"/>
                <a:cs typeface="Arial"/>
                <a:sym typeface="Arial"/>
              </a:rPr>
              <a:t>Modified Figure </a:t>
            </a:r>
            <a:r>
              <a:rPr lang="en-US" sz="900">
                <a:solidFill>
                  <a:srgbClr val="6A6A6A"/>
                </a:solidFill>
              </a:rPr>
              <a:t>1</a:t>
            </a:r>
            <a:r>
              <a:rPr lang="en-US" sz="900" b="0" i="0" u="none" strike="noStrike" cap="none">
                <a:solidFill>
                  <a:srgbClr val="6A6A6A"/>
                </a:solidFill>
                <a:latin typeface="Arial"/>
                <a:ea typeface="Arial"/>
                <a:cs typeface="Arial"/>
                <a:sym typeface="Arial"/>
              </a:rPr>
              <a:t>:</a:t>
            </a:r>
            <a:endParaRPr sz="900" b="0" i="0" u="none" strike="noStrike" cap="none">
              <a:solidFill>
                <a:srgbClr val="6A6A6A"/>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900"/>
              <a:buFont typeface="Arial"/>
              <a:buNone/>
            </a:pPr>
            <a:r>
              <a:rPr lang="en-US" sz="900">
                <a:solidFill>
                  <a:srgbClr val="6A6A6A"/>
                </a:solidFill>
              </a:rPr>
              <a:t>The anomalies of zonal wind (filled color) at the tropical easterly jet longitude (upper row) in boreal summer (June to August) correspond to EQBO.The purple contour lines represent the climatological mean.The regions with dots in the upper row are significant at the 90% confidence level. The box region is between 10°N–10°S and 150–200 hPa to define TEJ index. In the bottom row is the 21-year running correlations between the tropical easterly jet intensity averaged in the black box and the QBO index at 50 hPa.</a:t>
            </a:r>
            <a:endParaRPr sz="900" b="0" i="0" u="none" strike="noStrike" cap="none">
              <a:solidFill>
                <a:srgbClr val="6A6A6A"/>
              </a:solidFill>
              <a:latin typeface="Arial"/>
              <a:ea typeface="Arial"/>
              <a:cs typeface="Arial"/>
              <a:sym typeface="Arial"/>
            </a:endParaRPr>
          </a:p>
        </p:txBody>
      </p:sp>
      <p:pic>
        <p:nvPicPr>
          <p:cNvPr id="107" name="Google Shape;107;p13"/>
          <p:cNvPicPr preferRelativeResize="0"/>
          <p:nvPr/>
        </p:nvPicPr>
        <p:blipFill>
          <a:blip r:embed="rId3">
            <a:alphaModFix/>
          </a:blip>
          <a:stretch>
            <a:fillRect/>
          </a:stretch>
        </p:blipFill>
        <p:spPr>
          <a:xfrm>
            <a:off x="6056200" y="827088"/>
            <a:ext cx="5730898" cy="406871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Century Gothic</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modified xsi:type="dcterms:W3CDTF">2024-07-31T15:01:11Z</dcterms:modified>
</cp:coreProperties>
</file>