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600" autoAdjust="0"/>
  </p:normalViewPr>
  <p:slideViewPr>
    <p:cSldViewPr snapToGrid="0" snapToObjects="1">
      <p:cViewPr varScale="1">
        <p:scale>
          <a:sx n="129" d="100"/>
          <a:sy n="129" d="100"/>
        </p:scale>
        <p:origin x="1662" y="150"/>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1/31/2024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99141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1" name="Text Placeholder 30"/>
          <p:cNvSpPr>
            <a:spLocks noGrp="1"/>
          </p:cNvSpPr>
          <p:nvPr>
            <p:ph type="body" sz="quarter" idx="26"/>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endParaRPr lang="en-US" dirty="0"/>
          </a:p>
        </p:txBody>
      </p:sp>
      <p:sp>
        <p:nvSpPr>
          <p:cNvPr id="44" name="Text Placeholder 23"/>
          <p:cNvSpPr>
            <a:spLocks noGrp="1"/>
          </p:cNvSpPr>
          <p:nvPr>
            <p:ph type="body" sz="quarter" idx="30"/>
          </p:nvPr>
        </p:nvSpPr>
        <p:spPr>
          <a:xfrm>
            <a:off x="3387841" y="952418"/>
            <a:ext cx="5786275" cy="767525"/>
          </a:xfrm>
          <a:prstGeom prst="rect">
            <a:avLst/>
          </a:prstGeom>
        </p:spPr>
        <p:txBody>
          <a:bodyPr/>
          <a:lstStyle>
            <a:lvl1pPr marL="171450">
              <a:defRPr sz="1200" b="0">
                <a:solidFill>
                  <a:schemeClr val="tx1"/>
                </a:solidFill>
              </a:defRPr>
            </a:lvl1pPr>
          </a:lstStyle>
          <a:p>
            <a:pPr lvl="0"/>
            <a:endParaRPr lang="en-US" dirty="0"/>
          </a:p>
        </p:txBody>
      </p:sp>
      <p:sp>
        <p:nvSpPr>
          <p:cNvPr id="46" name="Text Placeholder 23"/>
          <p:cNvSpPr>
            <a:spLocks noGrp="1"/>
          </p:cNvSpPr>
          <p:nvPr>
            <p:ph type="body" sz="quarter" idx="34"/>
          </p:nvPr>
        </p:nvSpPr>
        <p:spPr>
          <a:xfrm>
            <a:off x="3395590" y="2343631"/>
            <a:ext cx="5786275" cy="562025"/>
          </a:xfrm>
          <a:prstGeom prst="rect">
            <a:avLst/>
          </a:prstGeom>
        </p:spPr>
        <p:txBody>
          <a:bodyPr/>
          <a:lstStyle>
            <a:lvl1pPr marL="171450">
              <a:defRPr sz="1200" b="0">
                <a:solidFill>
                  <a:schemeClr val="tx1"/>
                </a:solidFill>
              </a:defRPr>
            </a:lvl1pPr>
          </a:lstStyle>
          <a:p>
            <a:pPr lvl="0"/>
            <a:endParaRPr lang="en-US" dirty="0"/>
          </a:p>
        </p:txBody>
      </p:sp>
      <p:sp>
        <p:nvSpPr>
          <p:cNvPr id="47" name="Text Placeholder 34"/>
          <p:cNvSpPr>
            <a:spLocks noGrp="1"/>
          </p:cNvSpPr>
          <p:nvPr>
            <p:ph type="body" sz="quarter" idx="35"/>
          </p:nvPr>
        </p:nvSpPr>
        <p:spPr>
          <a:xfrm>
            <a:off x="3387841" y="3359176"/>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endParaRPr lang="en-US" dirty="0"/>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sp>
        <p:nvSpPr>
          <p:cNvPr id="2" name="TextBox 1">
            <a:extLst>
              <a:ext uri="{FF2B5EF4-FFF2-40B4-BE49-F238E27FC236}">
                <a16:creationId xmlns:a16="http://schemas.microsoft.com/office/drawing/2014/main" id="{D5CE3D77-9788-BEB8-5989-67B3B786E57D}"/>
              </a:ext>
            </a:extLst>
          </p:cNvPr>
          <p:cNvSpPr txBox="1"/>
          <p:nvPr userDrawn="1"/>
        </p:nvSpPr>
        <p:spPr>
          <a:xfrm>
            <a:off x="4839419" y="6728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p:nvPr>
        </p:nvSpPr>
        <p:spPr>
          <a:xfrm>
            <a:off x="69742" y="620167"/>
            <a:ext cx="2896668" cy="3572175"/>
          </a:xfrm>
          <a:prstGeom prst="rect">
            <a:avLst/>
          </a:prstGeom>
        </p:spPr>
        <p:txBody>
          <a:bodyPr/>
          <a:lstStyle>
            <a:lvl1pPr>
              <a:defRPr sz="1350" b="0" baseline="0">
                <a:solidFill>
                  <a:srgbClr val="008000"/>
                </a:solidFill>
              </a:defRPr>
            </a:lvl1pPr>
            <a:lvl2pPr>
              <a:defRPr sz="1050"/>
            </a:lvl2pPr>
          </a:lstStyle>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2571750"/>
            <a:ext cx="5786275" cy="318408"/>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4238786" y="2843940"/>
            <a:ext cx="5485646" cy="149342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endParaRPr lang="en-US" sz="1350" dirty="0"/>
          </a:p>
          <a:p>
            <a:pPr defTabSz="685800"/>
            <a:endParaRPr lang="en-US" sz="1350" dirty="0"/>
          </a:p>
          <a:p>
            <a:pPr defTabSz="685800"/>
            <a:r>
              <a:rPr lang="en-US" sz="1350" dirty="0"/>
              <a:t>Research Details</a:t>
            </a:r>
          </a:p>
        </p:txBody>
      </p:sp>
      <p:sp>
        <p:nvSpPr>
          <p:cNvPr id="3" name="Text Placeholder 21"/>
          <p:cNvSpPr txBox="1">
            <a:spLocks/>
          </p:cNvSpPr>
          <p:nvPr userDrawn="1"/>
        </p:nvSpPr>
        <p:spPr>
          <a:xfrm>
            <a:off x="4238787" y="1528743"/>
            <a:ext cx="5485646" cy="149342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800" dirty="0"/>
              <a:t>  </a:t>
            </a:r>
          </a:p>
          <a:p>
            <a:pPr defTabSz="685800"/>
            <a:r>
              <a:rPr lang="en-US" sz="1350" dirty="0"/>
              <a:t>Significance and Impact</a:t>
            </a:r>
          </a:p>
        </p:txBody>
      </p:sp>
      <p:sp>
        <p:nvSpPr>
          <p:cNvPr id="4" name="Text Placeholder 21"/>
          <p:cNvSpPr txBox="1">
            <a:spLocks/>
          </p:cNvSpPr>
          <p:nvPr userDrawn="1"/>
        </p:nvSpPr>
        <p:spPr>
          <a:xfrm>
            <a:off x="4238786" y="555983"/>
            <a:ext cx="4935329"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631767" y="12038"/>
            <a:ext cx="7946967" cy="531495"/>
          </a:xfrm>
        </p:spPr>
        <p:txBody>
          <a:bodyPr/>
          <a:lstStyle/>
          <a:p>
            <a:r>
              <a:rPr lang="en-US" dirty="0"/>
              <a:t>Role of atmospheric resonance and land–atmosphere feedbacks as a precursor to the June 2021 Pacific Northwest Heat Dome event</a:t>
            </a:r>
          </a:p>
        </p:txBody>
      </p:sp>
      <p:sp>
        <p:nvSpPr>
          <p:cNvPr id="32" name="Text Placeholder 31"/>
          <p:cNvSpPr>
            <a:spLocks noGrp="1"/>
          </p:cNvSpPr>
          <p:nvPr>
            <p:ph type="body" sz="quarter" idx="30"/>
          </p:nvPr>
        </p:nvSpPr>
        <p:spPr>
          <a:xfrm>
            <a:off x="4227025" y="751260"/>
            <a:ext cx="4916977" cy="2003530"/>
          </a:xfrm>
        </p:spPr>
        <p:txBody>
          <a:bodyPr/>
          <a:lstStyle/>
          <a:p>
            <a:pPr marL="0">
              <a:spcBef>
                <a:spcPts val="0"/>
              </a:spcBef>
              <a:spcAft>
                <a:spcPts val="0"/>
              </a:spcAft>
            </a:pPr>
            <a:r>
              <a:rPr lang="en-US" dirty="0"/>
              <a:t>We demonstrate a combination of factors contributed to the singularly anomalous Pacific Northwest Heat Dome event of summer 2021, involving the phenomenon of resonant planetary wave amplification—not well represented in state-of-the-art climate models—which interacted with land surface feedbacks to catalyze the extreme heat event.</a:t>
            </a:r>
            <a:endParaRPr lang="en-US" dirty="0">
              <a:effectLst/>
              <a:ea typeface="Times New Roman" panose="02020603050405020304" pitchFamily="18" charset="0"/>
            </a:endParaRPr>
          </a:p>
        </p:txBody>
      </p:sp>
      <p:sp>
        <p:nvSpPr>
          <p:cNvPr id="34" name="Text Placeholder 33"/>
          <p:cNvSpPr>
            <a:spLocks noGrp="1"/>
          </p:cNvSpPr>
          <p:nvPr>
            <p:ph type="body" sz="quarter" idx="34"/>
          </p:nvPr>
        </p:nvSpPr>
        <p:spPr>
          <a:xfrm>
            <a:off x="4078139" y="2107552"/>
            <a:ext cx="4916977" cy="1877828"/>
          </a:xfrm>
        </p:spPr>
        <p:txBody>
          <a:bodyPr/>
          <a:lstStyle/>
          <a:p>
            <a:r>
              <a:rPr lang="en-US" dirty="0"/>
              <a:t>Neglecting preconditioning feedback mechanisms in climate model analyses could potentially cause underestimates in the future likelihood or severity of extreme continental heat waves. Our findings hold the potential for more skillful predictions of low-probability yet impactful weather extremes that can have devastating consequences.</a:t>
            </a:r>
          </a:p>
        </p:txBody>
      </p:sp>
      <p:sp>
        <p:nvSpPr>
          <p:cNvPr id="35" name="Text Placeholder 34"/>
          <p:cNvSpPr>
            <a:spLocks noGrp="1"/>
          </p:cNvSpPr>
          <p:nvPr>
            <p:ph type="body" sz="quarter" idx="35"/>
          </p:nvPr>
        </p:nvSpPr>
        <p:spPr>
          <a:xfrm>
            <a:off x="191194" y="3588133"/>
            <a:ext cx="8844742" cy="1022467"/>
          </a:xfrm>
        </p:spPr>
        <p:txBody>
          <a:bodyPr>
            <a:noAutofit/>
          </a:bodyPr>
          <a:lstStyle/>
          <a:p>
            <a:pPr marL="0" marR="0" indent="0">
              <a:spcBef>
                <a:spcPts val="0"/>
              </a:spcBef>
              <a:spcAft>
                <a:spcPts val="0"/>
              </a:spcAft>
              <a:buNone/>
            </a:pPr>
            <a:r>
              <a:rPr lang="en-US" sz="1200" dirty="0"/>
              <a:t>We find that there was an interplay between a persistent, amplified large-scale atmospheric circulation state and soil moisture feedbacks as a precursor for the June 2021 Pacific Northwest “Heat Dome” event. An extended resonant planetary wave configuration prior to the event created an antecedent soil moisture deficit that amplified lower atmospheric warming through strong nonlinear soil moisture feedbacks, favoring this unprecedented heat event.</a:t>
            </a:r>
            <a:endParaRPr lang="en-US" sz="1200" dirty="0">
              <a:effectLst/>
            </a:endParaRPr>
          </a:p>
          <a:p>
            <a:pPr marL="0" indent="0">
              <a:buNone/>
            </a:pPr>
            <a:endParaRPr lang="en-US" sz="1200" dirty="0"/>
          </a:p>
        </p:txBody>
      </p:sp>
      <p:sp>
        <p:nvSpPr>
          <p:cNvPr id="3" name="TextBox 2"/>
          <p:cNvSpPr txBox="1"/>
          <p:nvPr/>
        </p:nvSpPr>
        <p:spPr>
          <a:xfrm>
            <a:off x="121072" y="2559684"/>
            <a:ext cx="3914757" cy="1015663"/>
          </a:xfrm>
          <a:prstGeom prst="rect">
            <a:avLst/>
          </a:prstGeom>
          <a:noFill/>
          <a:ln>
            <a:solidFill>
              <a:schemeClr val="tx1"/>
            </a:solidFill>
          </a:ln>
        </p:spPr>
        <p:txBody>
          <a:bodyPr wrap="square" rtlCol="0">
            <a:spAutoFit/>
          </a:bodyPr>
          <a:lstStyle/>
          <a:p>
            <a:r>
              <a:rPr lang="en-US" sz="1200" dirty="0"/>
              <a:t>Wave patterns during the record-shattering heat wave at different stages. Polar stereographic projection of 500 </a:t>
            </a:r>
            <a:r>
              <a:rPr lang="en-US" sz="1200" dirty="0" err="1"/>
              <a:t>hPa</a:t>
            </a:r>
            <a:r>
              <a:rPr lang="en-US" sz="1200" dirty="0"/>
              <a:t> geopotential height fields (m) averaged over the wave 7 and wave 4 regimes characterized in this study, respectively. The yellow box indicates the PNW region.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108064" y="4397275"/>
            <a:ext cx="8927872" cy="29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900" dirty="0" err="1"/>
              <a:t>Xueke</a:t>
            </a:r>
            <a:r>
              <a:rPr lang="en-US" sz="900" dirty="0"/>
              <a:t> Li, Michael E. Mann, Michael F. </a:t>
            </a:r>
            <a:r>
              <a:rPr lang="en-US" sz="900" dirty="0" err="1"/>
              <a:t>Wehner</a:t>
            </a:r>
            <a:r>
              <a:rPr lang="en-US" sz="900" dirty="0"/>
              <a:t>, Stefan </a:t>
            </a:r>
            <a:r>
              <a:rPr lang="en-US" sz="900" dirty="0" err="1"/>
              <a:t>Rahmstorf</a:t>
            </a:r>
            <a:r>
              <a:rPr lang="en-US" sz="900" dirty="0"/>
              <a:t>, Stefan Petri, Shannon Christiansen, </a:t>
            </a:r>
            <a:r>
              <a:rPr lang="en-US" sz="900" dirty="0" err="1"/>
              <a:t>Judit</a:t>
            </a:r>
            <a:r>
              <a:rPr lang="en-US" sz="900" dirty="0"/>
              <a:t> Carrillo (2024) Role of atmospheric resonance and land-atmosphere feedbacks as a precursor to the June 2021 Pacific Northwest “Heat Dome” event. </a:t>
            </a:r>
            <a:r>
              <a:rPr lang="en-US" sz="900" i="1" dirty="0"/>
              <a:t>Proceedings of the National Academy of Science. </a:t>
            </a:r>
            <a:r>
              <a:rPr lang="en-US" sz="900" dirty="0"/>
              <a:t>121 (4) e2315330121</a:t>
            </a:r>
            <a:endParaRPr lang="en-US" sz="1100" dirty="0"/>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89AF69C-7101-B683-FBBD-45E0AC0A98E7}"/>
              </a:ext>
            </a:extLst>
          </p:cNvPr>
          <p:cNvSpPr>
            <a:spLocks noChangeArrowheads="1"/>
          </p:cNvSpPr>
          <p:nvPr/>
        </p:nvSpPr>
        <p:spPr bwMode="auto">
          <a:xfrm flipV="1">
            <a:off x="161006" y="-399014"/>
            <a:ext cx="34877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D8093916-126C-D840-A986-6D28B57A2909}"/>
              </a:ext>
            </a:extLst>
          </p:cNvPr>
          <p:cNvPicPr>
            <a:picLocks noChangeAspect="1"/>
          </p:cNvPicPr>
          <p:nvPr/>
        </p:nvPicPr>
        <p:blipFill rotWithShape="1">
          <a:blip r:embed="rId3"/>
          <a:srcRect b="51521"/>
          <a:stretch/>
        </p:blipFill>
        <p:spPr>
          <a:xfrm>
            <a:off x="-24706" y="644289"/>
            <a:ext cx="4102100" cy="1877827"/>
          </a:xfrm>
          <a:prstGeom prst="rect">
            <a:avLst/>
          </a:prstGeom>
        </p:spPr>
      </p:pic>
      <p:pic>
        <p:nvPicPr>
          <p:cNvPr id="6" name="Picture 5">
            <a:extLst>
              <a:ext uri="{FF2B5EF4-FFF2-40B4-BE49-F238E27FC236}">
                <a16:creationId xmlns:a16="http://schemas.microsoft.com/office/drawing/2014/main" id="{0570AAEB-CB8A-F39C-ECE8-462E83F82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710" y="4665997"/>
            <a:ext cx="2020327" cy="495306"/>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17635</TotalTime>
  <Words>295</Words>
  <Application>Microsoft Office PowerPoint</Application>
  <PresentationFormat>On-screen Show (16:9)</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Times New Roman</vt:lpstr>
      <vt:lpstr>Other EESA Highlights (not DOE-SC)</vt:lpstr>
      <vt:lpstr>DOE-SC EESA Highlights</vt:lpstr>
      <vt:lpstr>Role of atmospheric resonance and land–atmosphere feedbacks as a precursor to the June 2021 Pacific Northwest Heat Dome event</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Jacob Gimbel</cp:lastModifiedBy>
  <cp:revision>179</cp:revision>
  <dcterms:created xsi:type="dcterms:W3CDTF">2016-02-10T19:06:12Z</dcterms:created>
  <dcterms:modified xsi:type="dcterms:W3CDTF">2024-01-31T22:56:42Z</dcterms:modified>
</cp:coreProperties>
</file>