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8A3C06-8BF9-6BAC-24C6-A28C7566C917}" name="Veneziani, Milena" initials="CV" userId="S::266779@win.lanl.gov::9aa4dda9-8700-4407-8b0b-e57fbc70b7fa" providerId="AD"/>
  <p188:author id="{87D3F738-9761-8117-93EB-3FD81F6E3558}" name="Weijer, Wilbert" initials="WW" userId="S::210628@win.lanl.gov::f3fc4aba-8bfc-44c0-acdf-dc39dfbf15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0"/>
    <p:restoredTop sz="94578"/>
  </p:normalViewPr>
  <p:slideViewPr>
    <p:cSldViewPr>
      <p:cViewPr varScale="1">
        <p:scale>
          <a:sx n="104" d="100"/>
          <a:sy n="104" d="100"/>
        </p:scale>
        <p:origin x="9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5/JCLI-D-21-0539.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https://journals.ametsoc.org/view/journals/clim/36/17/full-JCLI-D-21-0539.1-f6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939484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913" y="202217"/>
            <a:ext cx="7505700" cy="71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defRPr/>
            </a:pPr>
            <a:r>
              <a:rPr lang="en-US" sz="2400" b="1" kern="1800" dirty="0">
                <a:effectLst/>
                <a:ea typeface="Times New Roman" panose="02020603050405020304" pitchFamily="18" charset="0"/>
              </a:rPr>
              <a:t>Assessment of the Pan-Arctic Accelerated Rate of Sea Ice Decline in CMIP6 Historical Simulations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0999" y="914400"/>
            <a:ext cx="4038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assessed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Arctic sea ice loss in response to a warming climate in 42 CMIP6 models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quantify CMIP6 accelerated trends of Arctic sea ice area and volume decline from historical simulations and compare them against observationally derived trends and acceleration.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evaluate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causality between increasing ocean northward heat transport </a:t>
            </a:r>
            <a:r>
              <a:rPr lang="en-US" sz="1400" dirty="0">
                <a:ea typeface="Times New Roman" panose="02020603050405020304" pitchFamily="18" charset="0"/>
              </a:rPr>
              <a:t>and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sea ice decline in CMIP6 ensembles.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989760" y="3265134"/>
            <a:ext cx="398626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Times New Roman" panose="02020603050405020304" pitchFamily="18" charset="0"/>
              </a:rPr>
              <a:t>We find that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quantifying the CMIP6 historical accelerated sea ice trends is challenging due to  limited observational constrains and large internal variability among individual simulations.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We introduce an emergent constraint that relates trends in ocean heat transport to those in Arctic sea ice cover under a warming climate.</a:t>
            </a:r>
            <a:r>
              <a:rPr lang="en-US" sz="1400" dirty="0">
                <a:effectLst/>
              </a:rPr>
              <a:t> 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We propose a new model metric involving the examination of OHT and its impact on sea ice decline to reduce uncertainties associated </a:t>
            </a:r>
            <a:r>
              <a:rPr lang="en-US" sz="1400">
                <a:effectLst/>
                <a:ea typeface="Times New Roman" panose="02020603050405020304" pitchFamily="18" charset="0"/>
              </a:rPr>
              <a:t>with the ice-ocean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feedback.</a:t>
            </a:r>
            <a:r>
              <a:rPr lang="en-US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6084085"/>
            <a:ext cx="8710667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1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Lee, Y. J., M. Watts, W. Maslowski, J. C. Kinney, and R. </a:t>
            </a:r>
            <a:r>
              <a:rPr lang="en-US" sz="11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Osinski</a:t>
            </a:r>
            <a:r>
              <a:rPr lang="en-US" sz="11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2023: Assessment of the Pan-Arctic Accelerated Rate of Sea Ice Decline in CMIP6 Historical Simulations. </a:t>
            </a:r>
            <a:r>
              <a:rPr lang="en-US" sz="11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J. Climate</a:t>
            </a:r>
            <a:r>
              <a:rPr lang="en-US" sz="11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n-US" sz="11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36</a:t>
            </a:r>
            <a:r>
              <a:rPr lang="en-US" sz="11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6069–6089, </a:t>
            </a:r>
            <a:r>
              <a:rPr lang="en-US" sz="1100" b="0" i="0" dirty="0">
                <a:effectLst/>
                <a:latin typeface="Times New Roman" panose="02020603050405020304" pitchFamily="18" charset="0"/>
                <a:hlinkClick r:id="rId3"/>
              </a:rPr>
              <a:t>https://doi.org/10.1175/JCLI-D-21-0539.1</a:t>
            </a:r>
            <a:r>
              <a:rPr lang="en-US" sz="11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9FF80A-D7E1-DA4E-8E46-F34A599D7489}"/>
              </a:ext>
            </a:extLst>
          </p:cNvPr>
          <p:cNvSpPr txBox="1"/>
          <p:nvPr/>
        </p:nvSpPr>
        <p:spPr>
          <a:xfrm>
            <a:off x="228600" y="4711005"/>
            <a:ext cx="4761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SIA anomaly trends for the periods 1979–96 (P1 on the x axis) and 1997–2014 (P2 on the y axis) for the combined passive microwave observations and CMIP6 models with ensemble members (black dots) as well as the MMM. Error bars indicate a 95% confidence interval for each period. The solid magenta line illustrates the observed SIA acceleration ratio [slope of P2/P1 = (a) 1.78, (b) 0.86, and (c) 3.18], and the gray dashed line illustrates an acceleration ratio of 1.</a:t>
            </a:r>
            <a:r>
              <a:rPr lang="en-US" sz="1200" dirty="0">
                <a:solidFill>
                  <a:srgbClr val="0070C0"/>
                </a:solidFill>
                <a:effectLst/>
              </a:rPr>
              <a:t> 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8" name="Picture 7" descr="A close-up of a beach&#10;&#10;Description automatically generated">
            <a:extLst>
              <a:ext uri="{FF2B5EF4-FFF2-40B4-BE49-F238E27FC236}">
                <a16:creationId xmlns:a16="http://schemas.microsoft.com/office/drawing/2014/main" id="{44066673-C863-9EF3-0EBA-780C52E312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87" y="180247"/>
            <a:ext cx="1661994" cy="8309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2098" y="914400"/>
            <a:ext cx="427990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pPr marL="285750" indent="-2857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Evaluate the CMIP6 models’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ability to represent the observed acceleration in the Arctic sea ice decline</a:t>
            </a:r>
            <a:r>
              <a:rPr lang="en-US" sz="1400" dirty="0"/>
              <a:t>.</a:t>
            </a:r>
          </a:p>
          <a:p>
            <a:pPr marL="285750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a typeface="Times New Roman" panose="02020603050405020304" pitchFamily="18" charset="0"/>
              </a:rPr>
              <a:t>Propose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400" dirty="0">
                <a:ea typeface="Times New Roman" panose="02020603050405020304" pitchFamily="18" charset="0"/>
              </a:rPr>
              <a:t>more rigorous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evaluation method for qualifying sea ice model skill and explore potential causes of the accelerated sea ice decline.</a:t>
            </a:r>
            <a:endParaRPr lang="en-US" sz="140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FB3D125-3C57-7578-CB7A-978BE2034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34" y="2316480"/>
            <a:ext cx="91232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Fig. 6.">
            <a:extLst>
              <a:ext uri="{FF2B5EF4-FFF2-40B4-BE49-F238E27FC236}">
                <a16:creationId xmlns:a16="http://schemas.microsoft.com/office/drawing/2014/main" id="{770ACC20-20AB-C070-7C77-CBB753BBCF1A}"/>
              </a:ext>
            </a:extLst>
          </p:cNvPr>
          <p:cNvPicPr>
            <a:picLocks noChangeArrowheads="1"/>
          </p:cNvPicPr>
          <p:nvPr/>
        </p:nvPicPr>
        <p:blipFill rotWithShape="1"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14"/>
          <a:stretch/>
        </p:blipFill>
        <p:spPr bwMode="auto">
          <a:xfrm>
            <a:off x="304800" y="2316510"/>
            <a:ext cx="4241292" cy="240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358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Maslowski, Wieslaw (CIV)</cp:lastModifiedBy>
  <cp:revision>100</cp:revision>
  <dcterms:created xsi:type="dcterms:W3CDTF">2010-09-02T17:02:09Z</dcterms:created>
  <dcterms:modified xsi:type="dcterms:W3CDTF">2024-01-16T02:28:02Z</dcterms:modified>
</cp:coreProperties>
</file>