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0"/>
    <p:restoredTop sz="94694"/>
  </p:normalViewPr>
  <p:slideViewPr>
    <p:cSldViewPr snapToGrid="0" snapToObjects="1">
      <p:cViewPr>
        <p:scale>
          <a:sx n="117" d="100"/>
          <a:sy n="117" d="100"/>
        </p:scale>
        <p:origin x="153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prstGeom prst="rect">
            <a:avLst/>
          </a:prstGeom>
        </p:spPr>
        <p:txBody>
          <a:bodyPr/>
          <a:lstStyle/>
          <a:p>
            <a:endParaRPr/>
          </a:p>
        </p:txBody>
      </p:sp>
      <p:sp>
        <p:nvSpPr>
          <p:cNvPr id="27" name="Shape 27"/>
          <p:cNvSpPr>
            <a:spLocks noGrp="1"/>
          </p:cNvSpPr>
          <p:nvPr>
            <p:ph type="body" sz="quarter" idx="1"/>
          </p:nvPr>
        </p:nvSpPr>
        <p:spPr>
          <a:prstGeom prst="rect">
            <a:avLst/>
          </a:prstGeom>
        </p:spPr>
        <p:txBody>
          <a:bodyPr/>
          <a:lstStyle>
            <a:lvl1pPr>
              <a:defRPr sz="1000"/>
            </a:lvl1pPr>
          </a:lstStyle>
          <a:p>
            <a:r>
              <a:rPr dirty="0"/>
              <a:t>http://</a:t>
            </a:r>
            <a:r>
              <a:rPr dirty="0" err="1"/>
              <a:t>www.pnnl.gov</a:t>
            </a:r>
            <a:r>
              <a:rPr dirty="0"/>
              <a:t>/science/highlights/</a:t>
            </a:r>
            <a:r>
              <a:rPr dirty="0" err="1"/>
              <a:t>highlights.asp?division</a:t>
            </a:r>
            <a:r>
              <a:rPr dirty="0"/>
              <a:t>=749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Tabl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77825" y="1416050"/>
            <a:ext cx="8415338" cy="1555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txBox="1"/>
          <p:nvPr/>
        </p:nvSpPr>
        <p:spPr>
          <a:xfrm>
            <a:off x="1834055" y="95816"/>
            <a:ext cx="6048705"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000" b="1">
                <a:latin typeface="Arial"/>
                <a:ea typeface="Arial"/>
                <a:cs typeface="Arial"/>
                <a:sym typeface="Arial"/>
              </a:defRPr>
            </a:lvl1pPr>
          </a:lstStyle>
          <a:p>
            <a:pPr algn="ctr"/>
            <a:r>
              <a:rPr lang="en-US" sz="2800" dirty="0"/>
              <a:t>Remote control of oceanic air by land and its future changes</a:t>
            </a:r>
            <a:endParaRPr sz="2800" dirty="0"/>
          </a:p>
        </p:txBody>
      </p:sp>
      <p:sp>
        <p:nvSpPr>
          <p:cNvPr id="23" name="Text Box 6"/>
          <p:cNvSpPr txBox="1"/>
          <p:nvPr/>
        </p:nvSpPr>
        <p:spPr>
          <a:xfrm>
            <a:off x="389870" y="6054511"/>
            <a:ext cx="4686836" cy="553998"/>
          </a:xfrm>
          <a:prstGeom prst="rect">
            <a:avLst/>
          </a:prstGeom>
          <a:ln w="12700">
            <a:solidFill>
              <a:srgbClr val="00000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1000"/>
            </a:pPr>
            <a:r>
              <a:rPr lang="en-US" dirty="0" err="1"/>
              <a:t>Marysa</a:t>
            </a:r>
            <a:r>
              <a:rPr lang="en-US" dirty="0"/>
              <a:t> M. </a:t>
            </a:r>
            <a:r>
              <a:rPr lang="en-US" dirty="0" err="1"/>
              <a:t>Laguë</a:t>
            </a:r>
            <a:r>
              <a:rPr lang="en-US" dirty="0"/>
              <a:t>, Gregory R. </a:t>
            </a:r>
            <a:r>
              <a:rPr lang="en-US" dirty="0" err="1"/>
              <a:t>Quetin</a:t>
            </a:r>
            <a:r>
              <a:rPr lang="en-US" dirty="0"/>
              <a:t>, William R. Boos (2022). Downwind control of oceanic air by land: the land wake and its sensitivity to CO2. </a:t>
            </a:r>
            <a:r>
              <a:rPr lang="en-US" i="1" dirty="0"/>
              <a:t>Environ. Res. Lett.</a:t>
            </a:r>
            <a:r>
              <a:rPr lang="en-US" dirty="0"/>
              <a:t>, </a:t>
            </a:r>
            <a:r>
              <a:rPr lang="en-US" b="1" dirty="0"/>
              <a:t>17</a:t>
            </a:r>
            <a:r>
              <a:rPr lang="en-US" dirty="0"/>
              <a:t>, 104045, doi:10.1088/1748-9326/ac9702</a:t>
            </a:r>
          </a:p>
        </p:txBody>
      </p:sp>
      <p:sp>
        <p:nvSpPr>
          <p:cNvPr id="9" name="TextBox 8">
            <a:extLst>
              <a:ext uri="{FF2B5EF4-FFF2-40B4-BE49-F238E27FC236}">
                <a16:creationId xmlns:a16="http://schemas.microsoft.com/office/drawing/2014/main" id="{BDBF3B16-86DD-5999-0015-DE0596E5D181}"/>
              </a:ext>
            </a:extLst>
          </p:cNvPr>
          <p:cNvSpPr txBox="1"/>
          <p:nvPr/>
        </p:nvSpPr>
        <p:spPr>
          <a:xfrm>
            <a:off x="5382457" y="5540781"/>
            <a:ext cx="3282572"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n-lt"/>
                <a:ea typeface="+mn-ea"/>
                <a:cs typeface="+mn-cs"/>
                <a:sym typeface="Calibri"/>
              </a:rPr>
              <a:t>Fig. 1: The land wake, shown as the difference in low-level relative humidity from average ocean values (color shading), in winter (top) and summer (bottom).  Low-level wind is shown as vectors.</a:t>
            </a:r>
          </a:p>
        </p:txBody>
      </p:sp>
      <p:sp>
        <p:nvSpPr>
          <p:cNvPr id="21" name="Rectangle 4"/>
          <p:cNvSpPr txBox="1"/>
          <p:nvPr/>
        </p:nvSpPr>
        <p:spPr>
          <a:xfrm>
            <a:off x="-21264" y="1219199"/>
            <a:ext cx="5228598" cy="47961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31775" indent="-231775" algn="ctr">
              <a:spcBef>
                <a:spcPts val="200"/>
              </a:spcBef>
              <a:defRPr sz="1400" b="1"/>
            </a:pPr>
            <a:r>
              <a:rPr dirty="0"/>
              <a:t>Objective</a:t>
            </a:r>
          </a:p>
          <a:p>
            <a:pPr marL="285750" indent="-285750">
              <a:spcBef>
                <a:spcPts val="200"/>
              </a:spcBef>
              <a:buSzPct val="100000"/>
              <a:buFont typeface="Arial"/>
              <a:buChar char="●"/>
              <a:defRPr sz="1400"/>
            </a:pPr>
            <a:r>
              <a:rPr lang="en-US" dirty="0"/>
              <a:t>To determine how land affects oceanic air downwind of a continent, and how this remote influence of a continent changes as atmospheric carbon dioxide concentrations increase.</a:t>
            </a:r>
            <a:endParaRPr b="1" dirty="0"/>
          </a:p>
          <a:p>
            <a:pPr marL="231775" indent="-231775" algn="ctr">
              <a:spcBef>
                <a:spcPts val="200"/>
              </a:spcBef>
              <a:defRPr sz="1400" b="1"/>
            </a:pPr>
            <a:r>
              <a:rPr dirty="0"/>
              <a:t>Approach</a:t>
            </a:r>
          </a:p>
          <a:p>
            <a:pPr marL="285750" indent="-285750">
              <a:spcBef>
                <a:spcPts val="200"/>
              </a:spcBef>
              <a:buSzPct val="100000"/>
              <a:buFont typeface="Arial"/>
              <a:buChar char="●"/>
              <a:defRPr sz="1400"/>
            </a:pPr>
            <a:r>
              <a:rPr lang="en-US" dirty="0"/>
              <a:t>The authors use present-day observations and an ensemble of Earth system model simulations of the next century to examine how the “land wake” is influenced by changes in atmospheric winds and thermodynamics, as well as by carbon dioxide-induced changes in continental plants.</a:t>
            </a:r>
            <a:endParaRPr dirty="0"/>
          </a:p>
          <a:p>
            <a:pPr algn="ctr">
              <a:spcBef>
                <a:spcPts val="200"/>
              </a:spcBef>
              <a:defRPr sz="1400" b="1"/>
            </a:pPr>
            <a:r>
              <a:rPr dirty="0"/>
              <a:t>Impact</a:t>
            </a:r>
          </a:p>
          <a:p>
            <a:pPr marL="283463" indent="-283463">
              <a:spcBef>
                <a:spcPts val="200"/>
              </a:spcBef>
              <a:buSzPct val="100000"/>
              <a:buFont typeface="Arial"/>
              <a:buChar char="●"/>
              <a:defRPr sz="1400"/>
            </a:pPr>
            <a:r>
              <a:rPr lang="en-US" dirty="0"/>
              <a:t>A region of low-relative humidity air exists downwind of North America throughout the year due to low continental moisture in winter and high continental temperature in summer.</a:t>
            </a:r>
          </a:p>
          <a:p>
            <a:pPr marL="283463" indent="-283463">
              <a:spcBef>
                <a:spcPts val="200"/>
              </a:spcBef>
              <a:buSzPct val="100000"/>
              <a:buFont typeface="Arial"/>
              <a:buChar char="●"/>
              <a:defRPr sz="1400"/>
            </a:pPr>
            <a:r>
              <a:rPr lang="en-US" dirty="0"/>
              <a:t>The land wake intensifies in next-century simulations through two pathways.  The radiative effects of carbon dioxide on surface temperatures alter atmospheric thermodynamics and wind to enhance the wake.  The response of continental vegetation to carbon dioxide also enhances the wake.</a:t>
            </a:r>
          </a:p>
          <a:p>
            <a:pPr marL="283463" indent="-283463">
              <a:spcBef>
                <a:spcPts val="200"/>
              </a:spcBef>
              <a:buSzPct val="100000"/>
              <a:buFont typeface="Arial"/>
              <a:buChar char="●"/>
              <a:defRPr sz="1400"/>
            </a:pPr>
            <a:r>
              <a:rPr lang="en-US" dirty="0"/>
              <a:t>Both the radiative and </a:t>
            </a:r>
            <a:r>
              <a:rPr lang="en-US" dirty="0" err="1"/>
              <a:t>biogeophysical</a:t>
            </a:r>
            <a:r>
              <a:rPr lang="en-US" dirty="0"/>
              <a:t> effects of carbon dioxide increases drive reductions in coastal cloud cover.</a:t>
            </a:r>
          </a:p>
        </p:txBody>
      </p:sp>
      <p:grpSp>
        <p:nvGrpSpPr>
          <p:cNvPr id="13" name="Group 12">
            <a:extLst>
              <a:ext uri="{FF2B5EF4-FFF2-40B4-BE49-F238E27FC236}">
                <a16:creationId xmlns:a16="http://schemas.microsoft.com/office/drawing/2014/main" id="{CDFC4465-51C6-11F3-2D1A-7B44CB5D9DC2}"/>
              </a:ext>
            </a:extLst>
          </p:cNvPr>
          <p:cNvGrpSpPr/>
          <p:nvPr/>
        </p:nvGrpSpPr>
        <p:grpSpPr>
          <a:xfrm>
            <a:off x="5382457" y="1290541"/>
            <a:ext cx="3573517" cy="4193629"/>
            <a:chOff x="5142971" y="1170797"/>
            <a:chExt cx="3573517" cy="4193629"/>
          </a:xfrm>
        </p:grpSpPr>
        <p:grpSp>
          <p:nvGrpSpPr>
            <p:cNvPr id="10" name="Group 9">
              <a:extLst>
                <a:ext uri="{FF2B5EF4-FFF2-40B4-BE49-F238E27FC236}">
                  <a16:creationId xmlns:a16="http://schemas.microsoft.com/office/drawing/2014/main" id="{7BEF426F-F81B-298D-DAAB-1B5525C24B03}"/>
                </a:ext>
              </a:extLst>
            </p:cNvPr>
            <p:cNvGrpSpPr/>
            <p:nvPr/>
          </p:nvGrpSpPr>
          <p:grpSpPr>
            <a:xfrm>
              <a:off x="5142971" y="1170797"/>
              <a:ext cx="3192517" cy="4193629"/>
              <a:chOff x="5345824" y="1402703"/>
              <a:chExt cx="2362200" cy="3295690"/>
            </a:xfrm>
          </p:grpSpPr>
          <p:pic>
            <p:nvPicPr>
              <p:cNvPr id="5" name="Picture 4">
                <a:extLst>
                  <a:ext uri="{FF2B5EF4-FFF2-40B4-BE49-F238E27FC236}">
                    <a16:creationId xmlns:a16="http://schemas.microsoft.com/office/drawing/2014/main" id="{25E1DFFA-52C8-2E44-6B8B-A26EB18BAA2E}"/>
                  </a:ext>
                </a:extLst>
              </p:cNvPr>
              <p:cNvPicPr>
                <a:picLocks noChangeAspect="1"/>
              </p:cNvPicPr>
              <p:nvPr/>
            </p:nvPicPr>
            <p:blipFill>
              <a:blip r:embed="rId3"/>
              <a:stretch>
                <a:fillRect/>
              </a:stretch>
            </p:blipFill>
            <p:spPr>
              <a:xfrm>
                <a:off x="5345824" y="1402703"/>
                <a:ext cx="2362200" cy="1625600"/>
              </a:xfrm>
              <a:prstGeom prst="rect">
                <a:avLst/>
              </a:prstGeom>
            </p:spPr>
          </p:pic>
          <p:pic>
            <p:nvPicPr>
              <p:cNvPr id="7" name="Picture 6">
                <a:extLst>
                  <a:ext uri="{FF2B5EF4-FFF2-40B4-BE49-F238E27FC236}">
                    <a16:creationId xmlns:a16="http://schemas.microsoft.com/office/drawing/2014/main" id="{970E88A5-C5EC-4A8A-7579-FEA8B5C8C760}"/>
                  </a:ext>
                </a:extLst>
              </p:cNvPr>
              <p:cNvPicPr>
                <a:picLocks noChangeAspect="1"/>
              </p:cNvPicPr>
              <p:nvPr/>
            </p:nvPicPr>
            <p:blipFill>
              <a:blip r:embed="rId4"/>
              <a:stretch>
                <a:fillRect/>
              </a:stretch>
            </p:blipFill>
            <p:spPr>
              <a:xfrm>
                <a:off x="5345824" y="3072793"/>
                <a:ext cx="2362200" cy="1625600"/>
              </a:xfrm>
              <a:prstGeom prst="rect">
                <a:avLst/>
              </a:prstGeom>
            </p:spPr>
          </p:pic>
        </p:grpSp>
        <p:pic>
          <p:nvPicPr>
            <p:cNvPr id="12" name="Picture 11">
              <a:extLst>
                <a:ext uri="{FF2B5EF4-FFF2-40B4-BE49-F238E27FC236}">
                  <a16:creationId xmlns:a16="http://schemas.microsoft.com/office/drawing/2014/main" id="{04E49D91-48C7-F6C1-5269-0272A9EA4D60}"/>
                </a:ext>
              </a:extLst>
            </p:cNvPr>
            <p:cNvPicPr>
              <a:picLocks noChangeAspect="1"/>
            </p:cNvPicPr>
            <p:nvPr/>
          </p:nvPicPr>
          <p:blipFill>
            <a:blip r:embed="rId5"/>
            <a:stretch>
              <a:fillRect/>
            </a:stretch>
          </p:blipFill>
          <p:spPr>
            <a:xfrm rot="16200000">
              <a:off x="7459188" y="2990570"/>
              <a:ext cx="2133600" cy="381000"/>
            </a:xfrm>
            <a:prstGeom prst="rect">
              <a:avLst/>
            </a:prstGeom>
          </p:spPr>
        </p:pic>
      </p:grpSp>
    </p:spTree>
  </p:cSld>
  <p:clrMapOvr>
    <a:masterClrMapping/>
  </p:clrMapOvr>
  <p:transition spd="med"/>
</p:sld>
</file>

<file path=ppt/theme/theme1.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OE-Sample-Slide-Highlights-Template">
  <a:themeElements>
    <a:clrScheme name="DOE-Sample-Slide-Highlights-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OE-Sample-Slide-Highlights-Template">
      <a:majorFont>
        <a:latin typeface="Helvetica"/>
        <a:ea typeface="Helvetica"/>
        <a:cs typeface="Helvetica"/>
      </a:majorFont>
      <a:minorFont>
        <a:latin typeface="Calibri"/>
        <a:ea typeface="Calibri"/>
        <a:cs typeface="Calibri"/>
      </a:minorFont>
    </a:fontScheme>
    <a:fmtScheme name="DOE-Sample-Slide-Highlights-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637</TotalTime>
  <Words>285</Words>
  <Application>Microsoft Macintosh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William Boos</cp:lastModifiedBy>
  <cp:revision>17</cp:revision>
  <dcterms:modified xsi:type="dcterms:W3CDTF">2022-11-18T20:28:49Z</dcterms:modified>
</cp:coreProperties>
</file>