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8"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266" autoAdjust="0"/>
    <p:restoredTop sz="94660"/>
  </p:normalViewPr>
  <p:slideViewPr>
    <p:cSldViewPr snapToGrid="0">
      <p:cViewPr varScale="1">
        <p:scale>
          <a:sx n="124" d="100"/>
          <a:sy n="124" d="100"/>
        </p:scale>
        <p:origin x="2720" y="168"/>
      </p:cViewPr>
      <p:guideLst/>
    </p:cSldViewPr>
  </p:slideViewPr>
  <p:notesTextViewPr>
    <p:cViewPr>
      <p:scale>
        <a:sx n="1" d="1"/>
        <a:sy n="1" d="1"/>
      </p:scale>
      <p:origin x="0" y="0"/>
    </p:cViewPr>
  </p:notesTextViewPr>
  <p:notesViewPr>
    <p:cSldViewPr snapToGrid="0">
      <p:cViewPr varScale="1">
        <p:scale>
          <a:sx n="103" d="100"/>
          <a:sy n="103" d="100"/>
        </p:scale>
        <p:origin x="396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1F407F-4720-3447-B3AC-48AC9F06B2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AC64E45-22C5-9D40-B384-2C2641140C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343725-08A4-3A4F-8255-00E515518CFE}" type="datetimeFigureOut">
              <a:rPr lang="en-US" smtClean="0"/>
              <a:t>3/1/24</a:t>
            </a:fld>
            <a:endParaRPr lang="en-US"/>
          </a:p>
        </p:txBody>
      </p:sp>
      <p:sp>
        <p:nvSpPr>
          <p:cNvPr id="4" name="Footer Placeholder 3">
            <a:extLst>
              <a:ext uri="{FF2B5EF4-FFF2-40B4-BE49-F238E27FC236}">
                <a16:creationId xmlns:a16="http://schemas.microsoft.com/office/drawing/2014/main" id="{B0980D98-158C-694F-AB9E-A3962129EE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7E1A1D-D976-6E48-89CE-AC4E3DE2CB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315F20-EC74-8D4A-8A82-153985E0F83C}" type="slidenum">
              <a:rPr lang="en-US" smtClean="0"/>
              <a:t>‹#›</a:t>
            </a:fld>
            <a:endParaRPr lang="en-US"/>
          </a:p>
        </p:txBody>
      </p:sp>
    </p:spTree>
    <p:extLst>
      <p:ext uri="{BB962C8B-B14F-4D97-AF65-F5344CB8AC3E}">
        <p14:creationId xmlns:p14="http://schemas.microsoft.com/office/powerpoint/2010/main" val="2563135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950CEA-DB02-1E44-B6FE-2734D2961219}" type="datetimeFigureOut">
              <a:rPr lang="en-US" smtClean="0"/>
              <a:t>3/1/24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9D698-46D6-5C4D-A939-89D29C810EFB}" type="slidenum">
              <a:rPr lang="en-US" smtClean="0"/>
              <a:t>‹#›</a:t>
            </a:fld>
            <a:endParaRPr lang="en-US"/>
          </a:p>
        </p:txBody>
      </p:sp>
    </p:spTree>
    <p:extLst>
      <p:ext uri="{BB962C8B-B14F-4D97-AF65-F5344CB8AC3E}">
        <p14:creationId xmlns:p14="http://schemas.microsoft.com/office/powerpoint/2010/main" val="297460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9455" y="1865600"/>
            <a:ext cx="8405090" cy="1006909"/>
          </a:xfrm>
        </p:spPr>
        <p:txBody>
          <a:bodyPr>
            <a:normAutofit/>
          </a:bodyPr>
          <a:lstStyle>
            <a:lvl1pPr marL="0" indent="0" algn="ctr">
              <a:buNone/>
              <a:defRPr sz="2800" b="0" i="0">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Subtitle</a:t>
            </a:r>
          </a:p>
        </p:txBody>
      </p:sp>
      <p:sp>
        <p:nvSpPr>
          <p:cNvPr id="8" name="Slide Number Placeholder 7">
            <a:extLst>
              <a:ext uri="{FF2B5EF4-FFF2-40B4-BE49-F238E27FC236}">
                <a16:creationId xmlns:a16="http://schemas.microsoft.com/office/drawing/2014/main" id="{A26EE851-960B-9C4F-B3CA-98628BDCAA63}"/>
              </a:ext>
            </a:extLst>
          </p:cNvPr>
          <p:cNvSpPr>
            <a:spLocks noGrp="1"/>
          </p:cNvSpPr>
          <p:nvPr>
            <p:ph type="sldNum" sz="quarter" idx="11"/>
          </p:nvPr>
        </p:nvSpPr>
        <p:spPr>
          <a:xfrm>
            <a:off x="7361382" y="6356350"/>
            <a:ext cx="1606550" cy="365125"/>
          </a:xfrm>
          <a:prstGeom prst="rect">
            <a:avLst/>
          </a:prstGeom>
        </p:spPr>
        <p:txBody>
          <a:bodyPr/>
          <a:lstStyle/>
          <a:p>
            <a:fld id="{527656E7-C9F3-4A8C-A8B7-FE3985EF478C}" type="slidenum">
              <a:rPr lang="en-US" smtClean="0"/>
              <a:t>‹#›</a:t>
            </a:fld>
            <a:endParaRPr lang="en-US"/>
          </a:p>
        </p:txBody>
      </p:sp>
      <p:sp>
        <p:nvSpPr>
          <p:cNvPr id="9" name="Title 8">
            <a:extLst>
              <a:ext uri="{FF2B5EF4-FFF2-40B4-BE49-F238E27FC236}">
                <a16:creationId xmlns:a16="http://schemas.microsoft.com/office/drawing/2014/main" id="{00D336A7-0749-BA42-B823-8C6AEF2E0260}"/>
              </a:ext>
            </a:extLst>
          </p:cNvPr>
          <p:cNvSpPr>
            <a:spLocks noGrp="1"/>
          </p:cNvSpPr>
          <p:nvPr>
            <p:ph type="title"/>
          </p:nvPr>
        </p:nvSpPr>
        <p:spPr/>
        <p:txBody>
          <a:bodyPr>
            <a:normAutofit/>
          </a:bodyPr>
          <a:lstStyle>
            <a:lvl1pPr algn="ctr">
              <a:defRPr sz="3600" b="0" i="0">
                <a:latin typeface="+mj-lt"/>
              </a:defRPr>
            </a:lvl1pPr>
          </a:lstStyle>
          <a:p>
            <a:r>
              <a:rPr lang="en-US" dirty="0"/>
              <a:t>Click to edit Master title style</a:t>
            </a:r>
          </a:p>
        </p:txBody>
      </p:sp>
      <p:sp>
        <p:nvSpPr>
          <p:cNvPr id="13" name="Text Placeholder 12">
            <a:extLst>
              <a:ext uri="{FF2B5EF4-FFF2-40B4-BE49-F238E27FC236}">
                <a16:creationId xmlns:a16="http://schemas.microsoft.com/office/drawing/2014/main" id="{CC6439DC-5A31-EA45-ABF9-1EE90B0E4F70}"/>
              </a:ext>
            </a:extLst>
          </p:cNvPr>
          <p:cNvSpPr>
            <a:spLocks noGrp="1"/>
          </p:cNvSpPr>
          <p:nvPr>
            <p:ph type="body" sz="quarter" idx="12" hasCustomPrompt="1"/>
          </p:nvPr>
        </p:nvSpPr>
        <p:spPr>
          <a:xfrm>
            <a:off x="1524000" y="3453246"/>
            <a:ext cx="6096000" cy="1965325"/>
          </a:xfrm>
        </p:spPr>
        <p:txBody>
          <a:bodyPr>
            <a:normAutofit/>
          </a:bodyPr>
          <a:lstStyle>
            <a:lvl1pPr marL="0" indent="0">
              <a:buNone/>
              <a:defRPr sz="1800" b="0" i="0">
                <a:latin typeface="Franklin Gothic Book" panose="020B0503020102020204" pitchFamily="34" charset="0"/>
                <a:cs typeface="Arial" panose="020B0604020202020204" pitchFamily="34" charset="0"/>
              </a:defRPr>
            </a:lvl1pPr>
          </a:lstStyle>
          <a:p>
            <a:pPr lvl="0"/>
            <a:r>
              <a:rPr lang="en-US" dirty="0"/>
              <a:t>List of authors / presenters… </a:t>
            </a:r>
          </a:p>
        </p:txBody>
      </p:sp>
    </p:spTree>
    <p:extLst>
      <p:ext uri="{BB962C8B-B14F-4D97-AF65-F5344CB8AC3E}">
        <p14:creationId xmlns:p14="http://schemas.microsoft.com/office/powerpoint/2010/main" val="380824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mj-lt"/>
                <a:cs typeface="Consolas" panose="020B0609020204030204" pitchFamily="49" charset="0"/>
              </a:defRPr>
            </a:lvl1pPr>
          </a:lstStyle>
          <a:p>
            <a:r>
              <a:rPr lang="en-US" dirty="0"/>
              <a:t>Click to edit Master title style</a:t>
            </a:r>
          </a:p>
        </p:txBody>
      </p:sp>
      <p:sp>
        <p:nvSpPr>
          <p:cNvPr id="3" name="Content Placeholder 2"/>
          <p:cNvSpPr>
            <a:spLocks noGrp="1"/>
          </p:cNvSpPr>
          <p:nvPr>
            <p:ph idx="1"/>
          </p:nvPr>
        </p:nvSpPr>
        <p:spPr>
          <a:xfrm>
            <a:off x="369455" y="1819564"/>
            <a:ext cx="8405090" cy="41009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285003EB-1F06-1248-9D9F-9B45093E8359}"/>
              </a:ext>
            </a:extLst>
          </p:cNvPr>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pPr/>
              <a:t>‹#›</a:t>
            </a:fld>
            <a:endParaRPr lang="en-US" dirty="0"/>
          </a:p>
        </p:txBody>
      </p:sp>
    </p:spTree>
    <p:extLst>
      <p:ext uri="{BB962C8B-B14F-4D97-AF65-F5344CB8AC3E}">
        <p14:creationId xmlns:p14="http://schemas.microsoft.com/office/powerpoint/2010/main" val="330756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normAutofit/>
          </a:bodyPr>
          <a:lstStyle>
            <a:lvl1pPr>
              <a:defRPr sz="3600">
                <a:latin typeface="+mj-lt"/>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65451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3737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3760421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27857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73488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7666759" y="6385791"/>
            <a:ext cx="1107786" cy="365125"/>
          </a:xfrm>
          <a:prstGeom prst="rect">
            <a:avLst/>
          </a:prstGeom>
        </p:spPr>
        <p:txBody>
          <a:bodyPr/>
          <a:lstStyle/>
          <a:p>
            <a:fld id="{527656E7-C9F3-4A8C-A8B7-FE3985EF478C}" type="slidenum">
              <a:rPr lang="en-US" smtClean="0"/>
              <a:t>‹#›</a:t>
            </a:fld>
            <a:endParaRPr lang="en-US"/>
          </a:p>
        </p:txBody>
      </p:sp>
    </p:spTree>
    <p:extLst>
      <p:ext uri="{BB962C8B-B14F-4D97-AF65-F5344CB8AC3E}">
        <p14:creationId xmlns:p14="http://schemas.microsoft.com/office/powerpoint/2010/main" val="122327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892969" y="1151930"/>
            <a:ext cx="7358063" cy="2321719"/>
          </a:xfrm>
          <a:prstGeom prst="rect">
            <a:avLst/>
          </a:prstGeom>
        </p:spPr>
        <p:txBody>
          <a:bodyPr anchor="b"/>
          <a:lstStyle/>
          <a:p>
            <a:r>
              <a:t>Title Text</a:t>
            </a:r>
          </a:p>
        </p:txBody>
      </p:sp>
      <p:sp>
        <p:nvSpPr>
          <p:cNvPr id="12" name="Shape 12"/>
          <p:cNvSpPr>
            <a:spLocks noGrp="1"/>
          </p:cNvSpPr>
          <p:nvPr>
            <p:ph type="body" sz="quarter" idx="1"/>
          </p:nvPr>
        </p:nvSpPr>
        <p:spPr>
          <a:xfrm>
            <a:off x="892969" y="3536156"/>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xfrm>
            <a:off x="7666759" y="6385791"/>
            <a:ext cx="1107786"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7418248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9455" y="357889"/>
            <a:ext cx="840509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369455" y="1825626"/>
            <a:ext cx="8405090" cy="40948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arallelogram 3">
            <a:extLst>
              <a:ext uri="{FF2B5EF4-FFF2-40B4-BE49-F238E27FC236}">
                <a16:creationId xmlns:a16="http://schemas.microsoft.com/office/drawing/2014/main" id="{78D9947D-075A-2D40-91C0-65D76D8FC7D1}"/>
              </a:ext>
            </a:extLst>
          </p:cNvPr>
          <p:cNvSpPr/>
          <p:nvPr userDrawn="1"/>
        </p:nvSpPr>
        <p:spPr>
          <a:xfrm flipH="1" flipV="1">
            <a:off x="6867884" y="6202615"/>
            <a:ext cx="2276115" cy="655384"/>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8777227"/>
              <a:gd name="connsiteY0" fmla="*/ 1026603 h 1036542"/>
              <a:gd name="connsiteX1" fmla="*/ 0 w 8777227"/>
              <a:gd name="connsiteY1" fmla="*/ 4937 h 1036542"/>
              <a:gd name="connsiteX2" fmla="*/ 8777227 w 8777227"/>
              <a:gd name="connsiteY2" fmla="*/ 0 h 1036542"/>
              <a:gd name="connsiteX3" fmla="*/ 7094935 w 8777227"/>
              <a:gd name="connsiteY3" fmla="*/ 1036542 h 1036542"/>
              <a:gd name="connsiteX4" fmla="*/ 6703 w 8777227"/>
              <a:gd name="connsiteY4" fmla="*/ 1026603 h 1036542"/>
              <a:gd name="connsiteX0" fmla="*/ 6703 w 8777227"/>
              <a:gd name="connsiteY0" fmla="*/ 1026603 h 1026603"/>
              <a:gd name="connsiteX1" fmla="*/ 0 w 8777227"/>
              <a:gd name="connsiteY1" fmla="*/ 4937 h 1026603"/>
              <a:gd name="connsiteX2" fmla="*/ 8777227 w 8777227"/>
              <a:gd name="connsiteY2" fmla="*/ 0 h 1026603"/>
              <a:gd name="connsiteX3" fmla="*/ 7293664 w 8777227"/>
              <a:gd name="connsiteY3" fmla="*/ 1023546 h 1026603"/>
              <a:gd name="connsiteX4" fmla="*/ 6703 w 8777227"/>
              <a:gd name="connsiteY4" fmla="*/ 1026603 h 1026603"/>
              <a:gd name="connsiteX0" fmla="*/ 6703 w 8739273"/>
              <a:gd name="connsiteY0" fmla="*/ 1021666 h 1021666"/>
              <a:gd name="connsiteX1" fmla="*/ 0 w 8739273"/>
              <a:gd name="connsiteY1" fmla="*/ 0 h 1021666"/>
              <a:gd name="connsiteX2" fmla="*/ 8739273 w 8739273"/>
              <a:gd name="connsiteY2" fmla="*/ 2722 h 1021666"/>
              <a:gd name="connsiteX3" fmla="*/ 7293664 w 8739273"/>
              <a:gd name="connsiteY3" fmla="*/ 1018609 h 1021666"/>
              <a:gd name="connsiteX4" fmla="*/ 6703 w 8739273"/>
              <a:gd name="connsiteY4" fmla="*/ 1021666 h 1021666"/>
              <a:gd name="connsiteX0" fmla="*/ 6703 w 8739273"/>
              <a:gd name="connsiteY0" fmla="*/ 1021666 h 1025171"/>
              <a:gd name="connsiteX1" fmla="*/ 0 w 8739273"/>
              <a:gd name="connsiteY1" fmla="*/ 0 h 1025171"/>
              <a:gd name="connsiteX2" fmla="*/ 8739273 w 8739273"/>
              <a:gd name="connsiteY2" fmla="*/ 2722 h 1025171"/>
              <a:gd name="connsiteX3" fmla="*/ 7277558 w 8739273"/>
              <a:gd name="connsiteY3" fmla="*/ 1025171 h 1025171"/>
              <a:gd name="connsiteX4" fmla="*/ 6703 w 8739273"/>
              <a:gd name="connsiteY4" fmla="*/ 1021666 h 1025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9273" h="1025171">
                <a:moveTo>
                  <a:pt x="6703" y="1021666"/>
                </a:moveTo>
                <a:cubicBezTo>
                  <a:pt x="4469" y="681111"/>
                  <a:pt x="2234" y="340555"/>
                  <a:pt x="0" y="0"/>
                </a:cubicBezTo>
                <a:lnTo>
                  <a:pt x="8739273" y="2722"/>
                </a:lnTo>
                <a:lnTo>
                  <a:pt x="7277558" y="1025171"/>
                </a:lnTo>
                <a:lnTo>
                  <a:pt x="6703" y="102166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Date Placeholder 3">
            <a:extLst>
              <a:ext uri="{FF2B5EF4-FFF2-40B4-BE49-F238E27FC236}">
                <a16:creationId xmlns:a16="http://schemas.microsoft.com/office/drawing/2014/main" id="{9131C2EA-A59D-5D44-9A50-C8943EB21DD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F518F-6B44-FA43-A94E-1E50ED6571CB}" type="datetime1">
              <a:rPr lang="en-US" smtClean="0"/>
              <a:t>3/1/24</a:t>
            </a:fld>
            <a:endParaRPr lang="en-US"/>
          </a:p>
        </p:txBody>
      </p:sp>
      <p:sp>
        <p:nvSpPr>
          <p:cNvPr id="13" name="Parallelogram 3">
            <a:extLst>
              <a:ext uri="{FF2B5EF4-FFF2-40B4-BE49-F238E27FC236}">
                <a16:creationId xmlns:a16="http://schemas.microsoft.com/office/drawing/2014/main" id="{562C0EFF-BD7A-1541-9337-745DD8AF0B5A}"/>
              </a:ext>
            </a:extLst>
          </p:cNvPr>
          <p:cNvSpPr/>
          <p:nvPr userDrawn="1"/>
        </p:nvSpPr>
        <p:spPr>
          <a:xfrm>
            <a:off x="-3485" y="6201683"/>
            <a:ext cx="7142431" cy="664042"/>
          </a:xfrm>
          <a:custGeom>
            <a:avLst/>
            <a:gdLst>
              <a:gd name="connsiteX0" fmla="*/ 0 w 7498080"/>
              <a:gd name="connsiteY0" fmla="*/ 1021666 h 1021666"/>
              <a:gd name="connsiteX1" fmla="*/ 255417 w 7498080"/>
              <a:gd name="connsiteY1" fmla="*/ 0 h 1021666"/>
              <a:gd name="connsiteX2" fmla="*/ 7498080 w 7498080"/>
              <a:gd name="connsiteY2" fmla="*/ 0 h 1021666"/>
              <a:gd name="connsiteX3" fmla="*/ 7242664 w 7498080"/>
              <a:gd name="connsiteY3" fmla="*/ 1021666 h 1021666"/>
              <a:gd name="connsiteX4" fmla="*/ 0 w 7498080"/>
              <a:gd name="connsiteY4" fmla="*/ 1021666 h 1021666"/>
              <a:gd name="connsiteX0" fmla="*/ 11869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11869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254533 w 7509949"/>
              <a:gd name="connsiteY3" fmla="*/ 1021666 h 1021666"/>
              <a:gd name="connsiteX4" fmla="*/ 6703 w 7509949"/>
              <a:gd name="connsiteY4" fmla="*/ 1021666 h 1021666"/>
              <a:gd name="connsiteX0" fmla="*/ 6703 w 7509949"/>
              <a:gd name="connsiteY0" fmla="*/ 1021666 h 1031605"/>
              <a:gd name="connsiteX1" fmla="*/ 0 w 7509949"/>
              <a:gd name="connsiteY1" fmla="*/ 0 h 1031605"/>
              <a:gd name="connsiteX2" fmla="*/ 7509949 w 7509949"/>
              <a:gd name="connsiteY2" fmla="*/ 0 h 1031605"/>
              <a:gd name="connsiteX3" fmla="*/ 7094935 w 7509949"/>
              <a:gd name="connsiteY3" fmla="*/ 1031605 h 1031605"/>
              <a:gd name="connsiteX4" fmla="*/ 6703 w 7509949"/>
              <a:gd name="connsiteY4" fmla="*/ 1021666 h 1031605"/>
              <a:gd name="connsiteX0" fmla="*/ 6703 w 7509949"/>
              <a:gd name="connsiteY0" fmla="*/ 1021666 h 1021666"/>
              <a:gd name="connsiteX1" fmla="*/ 0 w 7509949"/>
              <a:gd name="connsiteY1" fmla="*/ 0 h 1021666"/>
              <a:gd name="connsiteX2" fmla="*/ 7509949 w 7509949"/>
              <a:gd name="connsiteY2" fmla="*/ 0 h 1021666"/>
              <a:gd name="connsiteX3" fmla="*/ 7104937 w 7509949"/>
              <a:gd name="connsiteY3" fmla="*/ 1002327 h 1021666"/>
              <a:gd name="connsiteX4" fmla="*/ 6703 w 7509949"/>
              <a:gd name="connsiteY4" fmla="*/ 1021666 h 1021666"/>
              <a:gd name="connsiteX0" fmla="*/ 6703 w 7509949"/>
              <a:gd name="connsiteY0" fmla="*/ 1021666 h 1021666"/>
              <a:gd name="connsiteX1" fmla="*/ 0 w 7509949"/>
              <a:gd name="connsiteY1" fmla="*/ 0 h 1021666"/>
              <a:gd name="connsiteX2" fmla="*/ 7509949 w 7509949"/>
              <a:gd name="connsiteY2" fmla="*/ 0 h 1021666"/>
              <a:gd name="connsiteX3" fmla="*/ 7114939 w 7509949"/>
              <a:gd name="connsiteY3" fmla="*/ 1009648 h 1021666"/>
              <a:gd name="connsiteX4" fmla="*/ 6703 w 7509949"/>
              <a:gd name="connsiteY4" fmla="*/ 1021666 h 1021666"/>
              <a:gd name="connsiteX0" fmla="*/ 6703 w 7509949"/>
              <a:gd name="connsiteY0" fmla="*/ 985070 h 1009648"/>
              <a:gd name="connsiteX1" fmla="*/ 0 w 7509949"/>
              <a:gd name="connsiteY1" fmla="*/ 0 h 1009648"/>
              <a:gd name="connsiteX2" fmla="*/ 7509949 w 7509949"/>
              <a:gd name="connsiteY2" fmla="*/ 0 h 1009648"/>
              <a:gd name="connsiteX3" fmla="*/ 7114939 w 7509949"/>
              <a:gd name="connsiteY3" fmla="*/ 1009648 h 1009648"/>
              <a:gd name="connsiteX4" fmla="*/ 6703 w 7509949"/>
              <a:gd name="connsiteY4" fmla="*/ 985070 h 1009648"/>
              <a:gd name="connsiteX0" fmla="*/ 41709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41709 w 7509949"/>
              <a:gd name="connsiteY4" fmla="*/ 999709 h 1009648"/>
              <a:gd name="connsiteX0" fmla="*/ 11704 w 7509949"/>
              <a:gd name="connsiteY0" fmla="*/ 999709 h 1009648"/>
              <a:gd name="connsiteX1" fmla="*/ 0 w 7509949"/>
              <a:gd name="connsiteY1" fmla="*/ 0 h 1009648"/>
              <a:gd name="connsiteX2" fmla="*/ 7509949 w 7509949"/>
              <a:gd name="connsiteY2" fmla="*/ 0 h 1009648"/>
              <a:gd name="connsiteX3" fmla="*/ 7114939 w 7509949"/>
              <a:gd name="connsiteY3" fmla="*/ 1009648 h 1009648"/>
              <a:gd name="connsiteX4" fmla="*/ 11704 w 7509949"/>
              <a:gd name="connsiteY4" fmla="*/ 999709 h 1009648"/>
              <a:gd name="connsiteX0" fmla="*/ 26252 w 7509949"/>
              <a:gd name="connsiteY0" fmla="*/ 1010357 h 1010357"/>
              <a:gd name="connsiteX1" fmla="*/ 0 w 7509949"/>
              <a:gd name="connsiteY1" fmla="*/ 0 h 1010357"/>
              <a:gd name="connsiteX2" fmla="*/ 7509949 w 7509949"/>
              <a:gd name="connsiteY2" fmla="*/ 0 h 1010357"/>
              <a:gd name="connsiteX3" fmla="*/ 7114939 w 7509949"/>
              <a:gd name="connsiteY3" fmla="*/ 1009648 h 1010357"/>
              <a:gd name="connsiteX4" fmla="*/ 26252 w 7509949"/>
              <a:gd name="connsiteY4" fmla="*/ 1010357 h 1010357"/>
              <a:gd name="connsiteX0" fmla="*/ 15341 w 7509949"/>
              <a:gd name="connsiteY0" fmla="*/ 1015681 h 1015681"/>
              <a:gd name="connsiteX1" fmla="*/ 0 w 7509949"/>
              <a:gd name="connsiteY1" fmla="*/ 0 h 1015681"/>
              <a:gd name="connsiteX2" fmla="*/ 7509949 w 7509949"/>
              <a:gd name="connsiteY2" fmla="*/ 0 h 1015681"/>
              <a:gd name="connsiteX3" fmla="*/ 7114939 w 7509949"/>
              <a:gd name="connsiteY3" fmla="*/ 1009648 h 1015681"/>
              <a:gd name="connsiteX4" fmla="*/ 15341 w 7509949"/>
              <a:gd name="connsiteY4" fmla="*/ 1015681 h 1015681"/>
              <a:gd name="connsiteX0" fmla="*/ 523 w 7495131"/>
              <a:gd name="connsiteY0" fmla="*/ 1015681 h 1015681"/>
              <a:gd name="connsiteX1" fmla="*/ 1852 w 7495131"/>
              <a:gd name="connsiteY1" fmla="*/ 9759 h 1015681"/>
              <a:gd name="connsiteX2" fmla="*/ 7495131 w 7495131"/>
              <a:gd name="connsiteY2" fmla="*/ 0 h 1015681"/>
              <a:gd name="connsiteX3" fmla="*/ 7100121 w 7495131"/>
              <a:gd name="connsiteY3" fmla="*/ 1009648 h 1015681"/>
              <a:gd name="connsiteX4" fmla="*/ 523 w 7495131"/>
              <a:gd name="connsiteY4" fmla="*/ 1015681 h 1015681"/>
              <a:gd name="connsiteX0" fmla="*/ 5339 w 7499947"/>
              <a:gd name="connsiteY0" fmla="*/ 1015681 h 1015681"/>
              <a:gd name="connsiteX1" fmla="*/ 0 w 7499947"/>
              <a:gd name="connsiteY1" fmla="*/ 9759 h 1015681"/>
              <a:gd name="connsiteX2" fmla="*/ 7499947 w 7499947"/>
              <a:gd name="connsiteY2" fmla="*/ 0 h 1015681"/>
              <a:gd name="connsiteX3" fmla="*/ 7104937 w 7499947"/>
              <a:gd name="connsiteY3" fmla="*/ 1009648 h 1015681"/>
              <a:gd name="connsiteX4" fmla="*/ 5339 w 7499947"/>
              <a:gd name="connsiteY4" fmla="*/ 1015681 h 1015681"/>
              <a:gd name="connsiteX0" fmla="*/ 2005 w 7496613"/>
              <a:gd name="connsiteY0" fmla="*/ 1015681 h 1015681"/>
              <a:gd name="connsiteX1" fmla="*/ 0 w 7496613"/>
              <a:gd name="connsiteY1" fmla="*/ 14639 h 1015681"/>
              <a:gd name="connsiteX2" fmla="*/ 7496613 w 7496613"/>
              <a:gd name="connsiteY2" fmla="*/ 0 h 1015681"/>
              <a:gd name="connsiteX3" fmla="*/ 7101603 w 7496613"/>
              <a:gd name="connsiteY3" fmla="*/ 1009648 h 1015681"/>
              <a:gd name="connsiteX4" fmla="*/ 2005 w 7496613"/>
              <a:gd name="connsiteY4" fmla="*/ 1015681 h 1015681"/>
              <a:gd name="connsiteX0" fmla="*/ 2005 w 7503281"/>
              <a:gd name="connsiteY0" fmla="*/ 1025440 h 1025440"/>
              <a:gd name="connsiteX1" fmla="*/ 0 w 7503281"/>
              <a:gd name="connsiteY1" fmla="*/ 24398 h 1025440"/>
              <a:gd name="connsiteX2" fmla="*/ 7503281 w 7503281"/>
              <a:gd name="connsiteY2" fmla="*/ 0 h 1025440"/>
              <a:gd name="connsiteX3" fmla="*/ 7101603 w 7503281"/>
              <a:gd name="connsiteY3" fmla="*/ 1019407 h 1025440"/>
              <a:gd name="connsiteX4" fmla="*/ 2005 w 7503281"/>
              <a:gd name="connsiteY4" fmla="*/ 1025440 h 1025440"/>
              <a:gd name="connsiteX0" fmla="*/ 2005 w 7499947"/>
              <a:gd name="connsiteY0" fmla="*/ 1020560 h 1020560"/>
              <a:gd name="connsiteX1" fmla="*/ 0 w 7499947"/>
              <a:gd name="connsiteY1" fmla="*/ 19518 h 1020560"/>
              <a:gd name="connsiteX2" fmla="*/ 7499947 w 7499947"/>
              <a:gd name="connsiteY2" fmla="*/ 0 h 1020560"/>
              <a:gd name="connsiteX3" fmla="*/ 7101603 w 7499947"/>
              <a:gd name="connsiteY3" fmla="*/ 1014527 h 1020560"/>
              <a:gd name="connsiteX4" fmla="*/ 2005 w 7499947"/>
              <a:gd name="connsiteY4" fmla="*/ 1020560 h 10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9947" h="1020560">
                <a:moveTo>
                  <a:pt x="2005" y="1020560"/>
                </a:moveTo>
                <a:cubicBezTo>
                  <a:pt x="-229" y="680005"/>
                  <a:pt x="2234" y="360073"/>
                  <a:pt x="0" y="19518"/>
                </a:cubicBezTo>
                <a:lnTo>
                  <a:pt x="7499947" y="0"/>
                </a:lnTo>
                <a:lnTo>
                  <a:pt x="7101603" y="1014527"/>
                </a:lnTo>
                <a:lnTo>
                  <a:pt x="2005" y="10205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4" name="Picture 13">
            <a:extLst>
              <a:ext uri="{FF2B5EF4-FFF2-40B4-BE49-F238E27FC236}">
                <a16:creationId xmlns:a16="http://schemas.microsoft.com/office/drawing/2014/main" id="{2F0B1DC7-3AFD-C242-939A-51E56E2FB4E3}"/>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5324" y="6283384"/>
            <a:ext cx="3059092" cy="504749"/>
          </a:xfrm>
          <a:prstGeom prst="rect">
            <a:avLst/>
          </a:prstGeom>
        </p:spPr>
      </p:pic>
    </p:spTree>
    <p:extLst>
      <p:ext uri="{BB962C8B-B14F-4D97-AF65-F5344CB8AC3E}">
        <p14:creationId xmlns:p14="http://schemas.microsoft.com/office/powerpoint/2010/main" val="2990041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Lst>
  <p:hf hdr="0" ft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Consolas" panose="020B0609020204030204" pitchFamily="49"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CCC07-D226-7C25-6FC8-1C97A1D89F84}"/>
              </a:ext>
            </a:extLst>
          </p:cNvPr>
          <p:cNvPicPr>
            <a:picLocks noChangeAspect="1"/>
          </p:cNvPicPr>
          <p:nvPr/>
        </p:nvPicPr>
        <p:blipFill rotWithShape="1">
          <a:blip r:embed="rId2"/>
          <a:srcRect t="2852"/>
          <a:stretch/>
        </p:blipFill>
        <p:spPr>
          <a:xfrm>
            <a:off x="3750171" y="979825"/>
            <a:ext cx="5136261" cy="3190179"/>
          </a:xfrm>
          <a:prstGeom prst="rect">
            <a:avLst/>
          </a:prstGeom>
        </p:spPr>
      </p:pic>
      <p:sp>
        <p:nvSpPr>
          <p:cNvPr id="120" name="Shape 120"/>
          <p:cNvSpPr/>
          <p:nvPr/>
        </p:nvSpPr>
        <p:spPr>
          <a:xfrm>
            <a:off x="56268" y="3990412"/>
            <a:ext cx="3693903" cy="222092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lnSpc>
                <a:spcPct val="150000"/>
              </a:lnSpc>
              <a:spcBef>
                <a:spcPts val="844"/>
              </a:spcBef>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Impact</a:t>
            </a:r>
            <a:endParaRPr lang="en-US" sz="1600" dirty="0">
              <a:latin typeface="Calibri" panose="020F0502020204030204" pitchFamily="34" charset="0"/>
              <a:ea typeface="Times New Roman" panose="02020603050405020304" pitchFamily="18" charset="0"/>
              <a:cs typeface="Calibri" panose="020F0502020204030204" pitchFamily="34" charset="0"/>
            </a:endParaRPr>
          </a:p>
          <a:p>
            <a:pPr defTabSz="321457">
              <a:buSzPct val="75000"/>
              <a:defRPr sz="2000">
                <a:latin typeface="Helvetica"/>
                <a:ea typeface="Helvetica"/>
                <a:cs typeface="Helvetica"/>
                <a:sym typeface="Helvetica"/>
              </a:defRPr>
            </a:pPr>
            <a:r>
              <a:rPr lang="en-US" sz="1300" dirty="0">
                <a:latin typeface="Calibri" panose="020F0502020204030204" pitchFamily="34" charset="0"/>
              </a:rPr>
              <a:t>Substantial heterogeneity in the uncertainty partitioning is evident across regions, timeframes, and climate metrics, but downscaling and bias-correction typically contribute at least 25% of the total projection uncertainty.</a:t>
            </a:r>
            <a:r>
              <a:rPr lang="en-US" sz="1266" dirty="0">
                <a:latin typeface="Calibri" panose="020F0502020204030204" pitchFamily="34" charset="0"/>
              </a:rPr>
              <a:t> Considering downscaling uncertainty is particularly important over the near term, in projections of precipitation or temperature extremes, and in regions of observational disagreement.</a:t>
            </a:r>
            <a:endParaRPr sz="1406" dirty="0"/>
          </a:p>
        </p:txBody>
      </p:sp>
      <p:sp>
        <p:nvSpPr>
          <p:cNvPr id="121" name="Shape 121"/>
          <p:cNvSpPr/>
          <p:nvPr/>
        </p:nvSpPr>
        <p:spPr>
          <a:xfrm>
            <a:off x="144550" y="42593"/>
            <a:ext cx="8999451" cy="810799"/>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spAutoFit/>
          </a:bodyPr>
          <a:lstStyle>
            <a:lvl1pPr algn="l" defTabSz="457200">
              <a:defRPr sz="2700" b="1">
                <a:latin typeface="Helvetica"/>
                <a:ea typeface="Helvetica"/>
                <a:cs typeface="Helvetica"/>
                <a:sym typeface="Helvetica"/>
              </a:defRPr>
            </a:lvl1pPr>
          </a:lstStyle>
          <a:p>
            <a:r>
              <a:rPr lang="en-US" sz="2400" dirty="0">
                <a:latin typeface="Calibri" panose="020F0502020204030204" pitchFamily="34" charset="0"/>
                <a:cs typeface="Calibri" panose="020F0502020204030204" pitchFamily="34" charset="0"/>
              </a:rPr>
              <a:t>Downscaling and bias-correction contribute considerable uncertainty to local climate projections in CMIP6 </a:t>
            </a:r>
          </a:p>
        </p:txBody>
      </p:sp>
      <p:sp>
        <p:nvSpPr>
          <p:cNvPr id="123" name="Shape 123"/>
          <p:cNvSpPr/>
          <p:nvPr/>
        </p:nvSpPr>
        <p:spPr>
          <a:xfrm>
            <a:off x="56268" y="2619154"/>
            <a:ext cx="3678250" cy="144174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lnSpc>
                <a:spcPct val="150000"/>
              </a:lnSpc>
              <a:defRPr sz="2000" b="1">
                <a:latin typeface="Helvetica"/>
                <a:ea typeface="Helvetica"/>
                <a:cs typeface="Helvetica"/>
                <a:sym typeface="Helvetica"/>
              </a:defRPr>
            </a:pPr>
            <a:r>
              <a:rPr sz="1600" dirty="0">
                <a:latin typeface="Calibri" panose="020F0502020204030204" pitchFamily="34" charset="0"/>
                <a:cs typeface="Calibri" panose="020F0502020204030204" pitchFamily="34" charset="0"/>
              </a:rPr>
              <a:t>Approach</a:t>
            </a:r>
            <a:endParaRPr lang="en-US" sz="1600" dirty="0">
              <a:latin typeface="Calibri" panose="020F0502020204030204" pitchFamily="34" charset="0"/>
              <a:cs typeface="Calibri" panose="020F0502020204030204" pitchFamily="34" charset="0"/>
            </a:endParaRPr>
          </a:p>
          <a:p>
            <a:pPr algn="l"/>
            <a:r>
              <a:rPr lang="en-US" sz="1300" dirty="0">
                <a:latin typeface="Calibri" panose="020F0502020204030204" pitchFamily="34" charset="0"/>
                <a:ea typeface="Times New Roman" panose="02020603050405020304" pitchFamily="18" charset="0"/>
                <a:cs typeface="Calibri" panose="020F0502020204030204" pitchFamily="34" charset="0"/>
              </a:rPr>
              <a:t>To quantify the contribution of downscaling and bias-correction to global projection uncertainty for a variety of climate metrics, we employ a variance decomposition approach that accounts for four sources of uncertainty.</a:t>
            </a:r>
            <a:endParaRPr lang="en-US" sz="1300" dirty="0">
              <a:latin typeface="Calibri" panose="020F0502020204030204" pitchFamily="34" charset="0"/>
              <a:cs typeface="Calibri" panose="020F0502020204030204" pitchFamily="34" charset="0"/>
            </a:endParaRPr>
          </a:p>
        </p:txBody>
      </p:sp>
      <p:sp>
        <p:nvSpPr>
          <p:cNvPr id="124" name="Shape 124"/>
          <p:cNvSpPr/>
          <p:nvPr/>
        </p:nvSpPr>
        <p:spPr>
          <a:xfrm>
            <a:off x="4711148" y="6021699"/>
            <a:ext cx="4271898" cy="507831"/>
          </a:xfrm>
          <a:prstGeom prst="rect">
            <a:avLst/>
          </a:prstGeom>
          <a:ln w="12700">
            <a:solidFill>
              <a:schemeClr val="accent1"/>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45720" tIns="45720" rIns="45720" bIns="45720" anchor="ctr">
            <a:spAutoFit/>
          </a:bodyPr>
          <a:lstStyle>
            <a:lvl1pPr algn="l">
              <a:defRPr sz="1800">
                <a:latin typeface="Helvetica"/>
                <a:ea typeface="Helvetica"/>
                <a:cs typeface="Helvetica"/>
                <a:sym typeface="Helvetica"/>
              </a:defRPr>
            </a:lvl1pPr>
          </a:lstStyle>
          <a:p>
            <a:r>
              <a:rPr lang="en-US" sz="900" dirty="0">
                <a:latin typeface="Arial" panose="020B0604020202020204" pitchFamily="34" charset="0"/>
                <a:ea typeface="MS Mincho" panose="02020609040205080304" pitchFamily="49" charset="-128"/>
              </a:rPr>
              <a:t>Lafferty, D.C., </a:t>
            </a:r>
            <a:r>
              <a:rPr lang="en-US" sz="900" dirty="0" err="1">
                <a:latin typeface="Arial" panose="020B0604020202020204" pitchFamily="34" charset="0"/>
                <a:ea typeface="MS Mincho" panose="02020609040205080304" pitchFamily="49" charset="-128"/>
              </a:rPr>
              <a:t>Sriver</a:t>
            </a:r>
            <a:r>
              <a:rPr lang="en-US" sz="900" dirty="0">
                <a:latin typeface="Arial" panose="020B0604020202020204" pitchFamily="34" charset="0"/>
                <a:ea typeface="MS Mincho" panose="02020609040205080304" pitchFamily="49" charset="-128"/>
              </a:rPr>
              <a:t>, R.L. Downscaling and bias-correction contribute considerable uncertainty to local climate projections in CMIP6 (2023). </a:t>
            </a:r>
            <a:r>
              <a:rPr lang="en-US" sz="900" dirty="0" err="1">
                <a:latin typeface="Arial" panose="020B0604020202020204" pitchFamily="34" charset="0"/>
                <a:ea typeface="MS Mincho" panose="02020609040205080304" pitchFamily="49" charset="-128"/>
              </a:rPr>
              <a:t>npj</a:t>
            </a:r>
            <a:r>
              <a:rPr lang="en-US" sz="900" dirty="0">
                <a:latin typeface="Arial" panose="020B0604020202020204" pitchFamily="34" charset="0"/>
                <a:ea typeface="MS Mincho" panose="02020609040205080304" pitchFamily="49" charset="-128"/>
              </a:rPr>
              <a:t> Climate and Atmospheric Science 6: 158. https://</a:t>
            </a:r>
            <a:r>
              <a:rPr lang="en-US" sz="900" dirty="0" err="1">
                <a:latin typeface="Arial" panose="020B0604020202020204" pitchFamily="34" charset="0"/>
                <a:ea typeface="MS Mincho" panose="02020609040205080304" pitchFamily="49" charset="-128"/>
              </a:rPr>
              <a:t>doi.org</a:t>
            </a:r>
            <a:r>
              <a:rPr lang="en-US" sz="900" dirty="0">
                <a:latin typeface="Arial" panose="020B0604020202020204" pitchFamily="34" charset="0"/>
                <a:ea typeface="MS Mincho" panose="02020609040205080304" pitchFamily="49" charset="-128"/>
              </a:rPr>
              <a:t>/10.1038/s41612-023-00486-0</a:t>
            </a:r>
            <a:endParaRPr lang="en-US" sz="844" dirty="0">
              <a:latin typeface="Arial" panose="020B0604020202020204" pitchFamily="34" charset="0"/>
              <a:ea typeface="MS Mincho" panose="02020609040205080304" pitchFamily="49" charset="-128"/>
            </a:endParaRPr>
          </a:p>
        </p:txBody>
      </p:sp>
      <p:sp>
        <p:nvSpPr>
          <p:cNvPr id="8" name="Shape 119">
            <a:extLst>
              <a:ext uri="{FF2B5EF4-FFF2-40B4-BE49-F238E27FC236}">
                <a16:creationId xmlns:a16="http://schemas.microsoft.com/office/drawing/2014/main" id="{D05CE714-975C-5F45-B8FB-334BF21660D6}"/>
              </a:ext>
            </a:extLst>
          </p:cNvPr>
          <p:cNvSpPr/>
          <p:nvPr/>
        </p:nvSpPr>
        <p:spPr>
          <a:xfrm>
            <a:off x="3750171" y="4296437"/>
            <a:ext cx="5348862" cy="1672574"/>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spcBef>
                <a:spcPts val="844"/>
              </a:spcBef>
              <a:defRPr sz="1700">
                <a:latin typeface="Helvetica"/>
                <a:ea typeface="Helvetica"/>
                <a:cs typeface="Helvetica"/>
                <a:sym typeface="Helvetica"/>
              </a:defRPr>
            </a:pPr>
            <a:r>
              <a:rPr lang="en-US" sz="1300" b="1" dirty="0">
                <a:solidFill>
                  <a:srgbClr val="0070C0"/>
                </a:solidFill>
                <a:latin typeface="Calibri" panose="020F0502020204030204" pitchFamily="34" charset="0"/>
                <a:cs typeface="Calibri" panose="020F0502020204030204" pitchFamily="34" charset="0"/>
              </a:rPr>
              <a:t>Figure 1</a:t>
            </a:r>
            <a:r>
              <a:rPr sz="1300" b="1" dirty="0">
                <a:solidFill>
                  <a:srgbClr val="0070C0"/>
                </a:solidFill>
                <a:latin typeface="Calibri" panose="020F0502020204030204" pitchFamily="34" charset="0"/>
                <a:cs typeface="Calibri" panose="020F0502020204030204" pitchFamily="34" charset="0"/>
              </a:rPr>
              <a:t>:</a:t>
            </a:r>
            <a:r>
              <a:rPr sz="1300" dirty="0">
                <a:solidFill>
                  <a:srgbClr val="0070C0"/>
                </a:solidFill>
                <a:latin typeface="Calibri" panose="020F0502020204030204" pitchFamily="34" charset="0"/>
                <a:cs typeface="Calibri" panose="020F0502020204030204" pitchFamily="34" charset="0"/>
              </a:rPr>
              <a:t>  </a:t>
            </a:r>
            <a:r>
              <a:rPr lang="en-US" sz="1300" dirty="0">
                <a:solidFill>
                  <a:srgbClr val="0070C0"/>
                </a:solidFill>
                <a:latin typeface="Calibri" panose="020F0502020204030204" pitchFamily="34" charset="0"/>
                <a:cs typeface="Calibri" panose="020F0502020204030204" pitchFamily="34" charset="0"/>
              </a:rPr>
              <a:t>The contribution of downscaling to absolute uncertainty. Absolute uncertainty attributed to downscaling, averaged over 2050–2069, for: a) annual number of extremely hot days, b) annual maximum of daily maximum temperature, c) annual number of extremely wet days, and d) annual maximum 1-day precipitation. The absolute uncertainty is expressed via the standard deviation across ensembles at each grid point and is measured in physically meaningful units. The gray boxes in the lower left of each subplot give the area-weighted global average of each contribution.</a:t>
            </a:r>
          </a:p>
        </p:txBody>
      </p:sp>
      <p:sp>
        <p:nvSpPr>
          <p:cNvPr id="6" name="Shape 123">
            <a:extLst>
              <a:ext uri="{FF2B5EF4-FFF2-40B4-BE49-F238E27FC236}">
                <a16:creationId xmlns:a16="http://schemas.microsoft.com/office/drawing/2014/main" id="{39D43175-04CF-18FA-31FC-4C63FC5D290E}"/>
              </a:ext>
            </a:extLst>
          </p:cNvPr>
          <p:cNvSpPr/>
          <p:nvPr/>
        </p:nvSpPr>
        <p:spPr>
          <a:xfrm>
            <a:off x="71920" y="828673"/>
            <a:ext cx="3678250" cy="184185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ctr">
            <a:spAutoFit/>
          </a:bodyPr>
          <a:lstStyle/>
          <a:p>
            <a:pPr defTabSz="321457">
              <a:lnSpc>
                <a:spcPct val="150000"/>
              </a:lnSpc>
              <a:defRPr sz="2000" b="1">
                <a:latin typeface="Helvetica"/>
                <a:ea typeface="Helvetica"/>
                <a:cs typeface="Helvetica"/>
                <a:sym typeface="Helvetica"/>
              </a:defRPr>
            </a:pPr>
            <a:r>
              <a:rPr lang="en-US" sz="1600" dirty="0">
                <a:latin typeface="Calibri" panose="020F0502020204030204" pitchFamily="34" charset="0"/>
                <a:cs typeface="Calibri" panose="020F0502020204030204" pitchFamily="34" charset="0"/>
              </a:rPr>
              <a:t>Objective</a:t>
            </a:r>
          </a:p>
          <a:p>
            <a:pPr algn="l"/>
            <a:r>
              <a:rPr lang="en-US" sz="1300" dirty="0">
                <a:latin typeface="Calibri" panose="020F0502020204030204" pitchFamily="34" charset="0"/>
                <a:ea typeface="Times New Roman" panose="02020603050405020304" pitchFamily="18" charset="0"/>
                <a:cs typeface="Calibri" panose="020F0502020204030204" pitchFamily="34" charset="0"/>
              </a:rPr>
              <a:t>Accurate climate projections, which are critical for managing local climate risks, are typically based on ensembles of global circulation models (GCMs). As such, it is important to understand the large uncertainties that can arise from the selection of climate scenarios, GCMs, and downscaling and bias correction algorithms.</a:t>
            </a:r>
            <a:endParaRPr lang="en-US"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5559921"/>
      </p:ext>
    </p:extLst>
  </p:cSld>
  <p:clrMapOvr>
    <a:masterClrMapping/>
  </p:clrMapOvr>
  <p:transition spd="med"/>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7796</TotalTime>
  <Words>307</Words>
  <Application>Microsoft Macintosh PowerPoint</Application>
  <PresentationFormat>On-screen Show (4:3)</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Franklin Gothic Book</vt:lpstr>
      <vt:lpstr>Franklin Gothic Medium</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Kostadinova, Katerina Lubomirova</dc:creator>
  <cp:lastModifiedBy>Lafferty, David Conway</cp:lastModifiedBy>
  <cp:revision>51</cp:revision>
  <dcterms:created xsi:type="dcterms:W3CDTF">2019-03-01T18:13:06Z</dcterms:created>
  <dcterms:modified xsi:type="dcterms:W3CDTF">2024-03-01T22:08:23Z</dcterms:modified>
</cp:coreProperties>
</file>