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602F13-B018-7CD3-DE52-B0D262DDA70D}" name="Wilburn, Matthew S" initials="WMS" userId="S::Matthew.Wilburn@pnnl.gov::1bc66fb5-94f0-41ef-928a-bfd916df0b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undy, Beth E" initials="MBE"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1" d="100"/>
          <a:sy n="101" d="100"/>
        </p:scale>
        <p:origin x="180" y="6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8/10/relationships/authors" Target="authors.xml"/><Relationship Id="rId4" Type="http://schemas.openxmlformats.org/officeDocument/2006/relationships/commentAuthors" Target="commentAuthors.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ndy, Beth E" userId="09c03546-1d2d-4d82-89e1-bb5e2a2e687b" providerId="ADAL" clId="{8616BA5F-9319-4836-B98A-F932F44CD777}"/>
    <pc:docChg chg="">
      <pc:chgData name="Mundy, Beth E" userId="09c03546-1d2d-4d82-89e1-bb5e2a2e687b" providerId="ADAL" clId="{8616BA5F-9319-4836-B98A-F932F44CD777}" dt="2023-02-21T19:09:11.051" v="0"/>
      <pc:docMkLst>
        <pc:docMk/>
      </pc:docMkLst>
      <pc:sldChg chg="delCm">
        <pc:chgData name="Mundy, Beth E" userId="09c03546-1d2d-4d82-89e1-bb5e2a2e687b" providerId="ADAL" clId="{8616BA5F-9319-4836-B98A-F932F44CD777}" dt="2023-02-21T19:09:11.051" v="0"/>
        <pc:sldMkLst>
          <pc:docMk/>
          <pc:sldMk cId="0"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pPr algn="ctr"/>
            <a:r>
              <a:rPr lang="en-US" sz="4400" b="0" strike="noStrike" spc="-1">
                <a:solidFill>
                  <a:srgbClr val="000000"/>
                </a:solidFill>
                <a:latin typeface="Arial"/>
              </a:rPr>
              <a:t>Click to move the slide</a:t>
            </a:r>
          </a:p>
        </p:txBody>
      </p:sp>
      <p:sp>
        <p:nvSpPr>
          <p:cNvPr id="39"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pPr marL="216000" indent="0">
              <a:buNone/>
            </a:pPr>
            <a:r>
              <a:rPr lang="en-US" sz="2000" b="0" strike="noStrike" spc="-1">
                <a:solidFill>
                  <a:srgbClr val="000000"/>
                </a:solidFill>
                <a:latin typeface="Arial"/>
              </a:rPr>
              <a:t>Click to edit the notes format</a:t>
            </a:r>
          </a:p>
        </p:txBody>
      </p:sp>
      <p:sp>
        <p:nvSpPr>
          <p:cNvPr id="40"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pPr indent="0">
              <a:buNone/>
            </a:pPr>
            <a:r>
              <a:rPr lang="en-US" sz="1400" b="0" strike="noStrike" spc="-1">
                <a:solidFill>
                  <a:srgbClr val="000000"/>
                </a:solidFill>
                <a:latin typeface="Times New Roman"/>
              </a:rPr>
              <a:t>&lt;header&gt;</a:t>
            </a:r>
          </a:p>
        </p:txBody>
      </p:sp>
      <p:sp>
        <p:nvSpPr>
          <p:cNvPr id="41" name="PlaceHolder 4"/>
          <p:cNvSpPr>
            <a:spLocks noGrp="1"/>
          </p:cNvSpPr>
          <p:nvPr>
            <p:ph type="dt" idx="1"/>
          </p:nvPr>
        </p:nvSpPr>
        <p:spPr>
          <a:xfrm>
            <a:off x="4399200" y="0"/>
            <a:ext cx="3372840" cy="502560"/>
          </a:xfrm>
          <a:prstGeom prst="rect">
            <a:avLst/>
          </a:prstGeom>
          <a:noFill/>
          <a:ln w="0">
            <a:noFill/>
          </a:ln>
        </p:spPr>
        <p:txBody>
          <a:bodyPr lIns="0" tIns="0" rIns="0" bIns="0" anchor="t">
            <a:noAutofit/>
          </a:bodyPr>
          <a:lstStyle>
            <a:lvl1pPr indent="0" algn="r">
              <a:buNone/>
              <a:defRPr lang="en-US" sz="1400" b="0" strike="noStrike" spc="-1">
                <a:solidFill>
                  <a:srgbClr val="000000"/>
                </a:solidFill>
                <a:latin typeface="Times New Roman"/>
              </a:defRPr>
            </a:lvl1pPr>
          </a:lstStyle>
          <a:p>
            <a:pPr indent="0" algn="r">
              <a:buNone/>
            </a:pPr>
            <a:r>
              <a:rPr lang="en-US" sz="1400" b="0" strike="noStrike" spc="-1">
                <a:solidFill>
                  <a:srgbClr val="000000"/>
                </a:solidFill>
                <a:latin typeface="Times New Roman"/>
              </a:rPr>
              <a:t>&lt;date/time&gt;</a:t>
            </a:r>
          </a:p>
        </p:txBody>
      </p:sp>
      <p:sp>
        <p:nvSpPr>
          <p:cNvPr id="42" name="PlaceHolder 5"/>
          <p:cNvSpPr>
            <a:spLocks noGrp="1"/>
          </p:cNvSpPr>
          <p:nvPr>
            <p:ph type="ftr" idx="2"/>
          </p:nvPr>
        </p:nvSpPr>
        <p:spPr>
          <a:xfrm>
            <a:off x="0" y="9555480"/>
            <a:ext cx="3372840" cy="502560"/>
          </a:xfrm>
          <a:prstGeom prst="rect">
            <a:avLst/>
          </a:prstGeom>
          <a:noFill/>
          <a:ln w="0">
            <a:noFill/>
          </a:ln>
        </p:spPr>
        <p:txBody>
          <a:bodyPr lIns="0" tIns="0" rIns="0" bIns="0" anchor="b">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&lt;footer&gt;</a:t>
            </a:r>
          </a:p>
        </p:txBody>
      </p:sp>
      <p:sp>
        <p:nvSpPr>
          <p:cNvPr id="43" name="PlaceHolder 6"/>
          <p:cNvSpPr>
            <a:spLocks noGrp="1"/>
          </p:cNvSpPr>
          <p:nvPr>
            <p:ph type="sldNum" idx="3"/>
          </p:nvPr>
        </p:nvSpPr>
        <p:spPr>
          <a:xfrm>
            <a:off x="4399200" y="9555480"/>
            <a:ext cx="3372840" cy="502560"/>
          </a:xfrm>
          <a:prstGeom prst="rect">
            <a:avLst/>
          </a:prstGeom>
          <a:noFill/>
          <a:ln w="0">
            <a:noFill/>
          </a:ln>
        </p:spPr>
        <p:txBody>
          <a:bodyPr lIns="0" tIns="0" rIns="0" bIns="0" anchor="b">
            <a:noAutofit/>
          </a:bodyPr>
          <a:lstStyle>
            <a:lvl1pPr indent="0" algn="r">
              <a:buNone/>
              <a:defRPr lang="en-US" sz="1400" b="0" strike="noStrike" spc="-1">
                <a:solidFill>
                  <a:srgbClr val="000000"/>
                </a:solidFill>
                <a:latin typeface="Times New Roman"/>
              </a:defRPr>
            </a:lvl1pPr>
          </a:lstStyle>
          <a:p>
            <a:pPr indent="0" algn="r">
              <a:buNone/>
            </a:pPr>
            <a:fld id="{3315CC69-C13C-47E5-9420-E83E9AA81C50}" type="slidenum">
              <a:rPr lang="en-US" sz="1400" b="0" strike="noStrike" spc="-1">
                <a:solidFill>
                  <a:srgbClr val="000000"/>
                </a:solidFill>
                <a:latin typeface="Times New Roman"/>
              </a:rPr>
              <a:t>‹#›</a:t>
            </a:fld>
            <a:endParaRPr lang="en-US"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PlaceHolder 1"/>
          <p:cNvSpPr>
            <a:spLocks noGrp="1"/>
          </p:cNvSpPr>
          <p:nvPr>
            <p:ph type="sldNum" idx="4"/>
          </p:nvPr>
        </p:nvSpPr>
        <p:spPr>
          <a:xfrm>
            <a:off x="3956040" y="8818560"/>
            <a:ext cx="3025080" cy="461520"/>
          </a:xfrm>
          <a:prstGeom prst="rect">
            <a:avLst/>
          </a:prstGeom>
          <a:noFill/>
          <a:ln w="0">
            <a:noFill/>
          </a:ln>
        </p:spPr>
        <p:txBody>
          <a:bodyPr lIns="92880" tIns="46440" rIns="92880" bIns="46440" numCol="1" spcCol="0" anchor="b">
            <a:noAutofit/>
          </a:bodyPr>
          <a:lstStyle>
            <a:lvl1pPr indent="0" algn="r">
              <a:lnSpc>
                <a:spcPct val="100000"/>
              </a:lnSpc>
              <a:buNone/>
              <a:tabLst>
                <a:tab pos="0" algn="l"/>
              </a:tabLst>
              <a:defRPr lang="en-US" sz="1200" b="0" strike="noStrike" spc="-1">
                <a:solidFill>
                  <a:srgbClr val="000000"/>
                </a:solidFill>
                <a:latin typeface="Calibri"/>
                <a:ea typeface="+mn-ea"/>
              </a:defRPr>
            </a:lvl1pPr>
          </a:lstStyle>
          <a:p>
            <a:pPr indent="0" algn="r">
              <a:lnSpc>
                <a:spcPct val="100000"/>
              </a:lnSpc>
              <a:buNone/>
              <a:tabLst>
                <a:tab pos="0" algn="l"/>
              </a:tabLst>
            </a:pPr>
            <a:fld id="{2F456CFD-22F4-414F-9DD9-291D3BA981B7}" type="slidenum">
              <a:rPr lang="en-US" sz="1200" b="0" strike="noStrike" spc="-1">
                <a:solidFill>
                  <a:srgbClr val="000000"/>
                </a:solidFill>
                <a:latin typeface="Calibri"/>
                <a:ea typeface="+mn-ea"/>
              </a:rPr>
              <a:t>1</a:t>
            </a:fld>
            <a:endParaRPr lang="en-US" sz="1200" b="0" strike="noStrike" spc="-1">
              <a:solidFill>
                <a:srgbClr val="000000"/>
              </a:solidFill>
              <a:latin typeface="Times New Roman"/>
            </a:endParaRPr>
          </a:p>
        </p:txBody>
      </p:sp>
      <p:sp>
        <p:nvSpPr>
          <p:cNvPr id="59" name="PlaceHolder 2"/>
          <p:cNvSpPr>
            <a:spLocks noGrp="1" noRot="1" noChangeAspect="1"/>
          </p:cNvSpPr>
          <p:nvPr>
            <p:ph type="sldImg"/>
          </p:nvPr>
        </p:nvSpPr>
        <p:spPr>
          <a:xfrm>
            <a:off x="398463" y="696913"/>
            <a:ext cx="6186487" cy="3479800"/>
          </a:xfrm>
          <a:prstGeom prst="rect">
            <a:avLst/>
          </a:prstGeom>
          <a:ln w="0">
            <a:noFill/>
          </a:ln>
        </p:spPr>
      </p:sp>
      <p:sp>
        <p:nvSpPr>
          <p:cNvPr id="60" name="PlaceHolder 3"/>
          <p:cNvSpPr>
            <a:spLocks noGrp="1"/>
          </p:cNvSpPr>
          <p:nvPr>
            <p:ph type="body"/>
          </p:nvPr>
        </p:nvSpPr>
        <p:spPr>
          <a:xfrm>
            <a:off x="698400" y="4410000"/>
            <a:ext cx="5585760" cy="4174560"/>
          </a:xfrm>
          <a:prstGeom prst="rect">
            <a:avLst/>
          </a:prstGeom>
          <a:noFill/>
          <a:ln w="0">
            <a:noFill/>
          </a:ln>
        </p:spPr>
        <p:txBody>
          <a:bodyPr lIns="92880" tIns="46440" rIns="92880" bIns="46440" numCol="1" spcCol="0" anchor="t">
            <a:noAutofit/>
          </a:bodyPr>
          <a:lstStyle/>
          <a:p>
            <a:pPr marL="216000" indent="0">
              <a:buNone/>
            </a:pPr>
            <a:endParaRPr lang="en-US" sz="1800" b="0" strike="noStrike" spc="-1">
              <a:solidFill>
                <a:srgbClr val="000000"/>
              </a:solid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24"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5"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30"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32"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33"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34"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35"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36"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37"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3"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8"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2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2"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en-US" sz="4400" b="0" strike="noStrike" spc="-1">
                <a:solidFill>
                  <a:srgbClr val="000000"/>
                </a:solidFill>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3"/>
          <p:cNvSpPr/>
          <p:nvPr/>
        </p:nvSpPr>
        <p:spPr>
          <a:xfrm>
            <a:off x="1676520" y="3352680"/>
            <a:ext cx="3426840" cy="2817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en-US" sz="1600" b="0" strike="noStrike" spc="-1">
              <a:solidFill>
                <a:srgbClr val="000000"/>
              </a:solidFill>
              <a:latin typeface="Calibri"/>
              <a:ea typeface="DejaVu Sans"/>
            </a:endParaRPr>
          </a:p>
        </p:txBody>
      </p:sp>
      <p:sp>
        <p:nvSpPr>
          <p:cNvPr id="45" name="Rectangle 4"/>
          <p:cNvSpPr/>
          <p:nvPr/>
        </p:nvSpPr>
        <p:spPr>
          <a:xfrm>
            <a:off x="281520" y="1015650"/>
            <a:ext cx="5674680" cy="497875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31840" indent="-231840" algn="ctr">
              <a:lnSpc>
                <a:spcPct val="100000"/>
              </a:lnSpc>
              <a:spcBef>
                <a:spcPts val="210"/>
              </a:spcBef>
              <a:tabLst>
                <a:tab pos="0" algn="l"/>
              </a:tabLst>
            </a:pPr>
            <a:r>
              <a:rPr lang="en-US" sz="1600" b="1" strike="noStrike" spc="-1" dirty="0">
                <a:solidFill>
                  <a:srgbClr val="000000"/>
                </a:solidFill>
                <a:latin typeface="Calibri"/>
                <a:ea typeface="DejaVu Sans"/>
              </a:rPr>
              <a:t>Objective</a:t>
            </a:r>
            <a:endParaRPr lang="en-US" sz="1600" b="0" strike="noStrike" spc="-1" dirty="0">
              <a:solidFill>
                <a:srgbClr val="000000"/>
              </a:solidFill>
              <a:latin typeface="Arial"/>
            </a:endParaRPr>
          </a:p>
          <a:p>
            <a:pPr marL="285840" indent="-285840">
              <a:lnSpc>
                <a:spcPct val="100000"/>
              </a:lnSpc>
              <a:spcBef>
                <a:spcPts val="210"/>
              </a:spcBef>
              <a:buClr>
                <a:srgbClr val="000000"/>
              </a:buClr>
              <a:buFont typeface="Arial"/>
              <a:buChar char="●"/>
              <a:tabLst>
                <a:tab pos="0" algn="l"/>
              </a:tabLst>
            </a:pPr>
            <a:r>
              <a:rPr lang="en-US" sz="1400" b="0" strike="noStrike" spc="-1" dirty="0">
                <a:solidFill>
                  <a:srgbClr val="000000"/>
                </a:solidFill>
                <a:latin typeface="Calibri"/>
                <a:ea typeface="DejaVu Sans"/>
              </a:rPr>
              <a:t>Evaluate the efficiency and efficacy of local time-stepping (LTS) methods in the Model for Prediction Across Scales-Ocean (MPAS-Ocean).</a:t>
            </a:r>
            <a:endParaRPr lang="en-US" sz="1400" b="0" strike="noStrike" spc="-1" dirty="0">
              <a:solidFill>
                <a:srgbClr val="000000"/>
              </a:solidFill>
              <a:latin typeface="Arial"/>
            </a:endParaRPr>
          </a:p>
          <a:p>
            <a:pPr marL="231840" indent="-231840" algn="ctr">
              <a:lnSpc>
                <a:spcPct val="100000"/>
              </a:lnSpc>
              <a:spcBef>
                <a:spcPts val="210"/>
              </a:spcBef>
              <a:tabLst>
                <a:tab pos="0" algn="l"/>
              </a:tabLst>
            </a:pPr>
            <a:r>
              <a:rPr lang="en-US" sz="1600" b="1" strike="noStrike" spc="-1" dirty="0">
                <a:solidFill>
                  <a:srgbClr val="000000"/>
                </a:solidFill>
                <a:latin typeface="Calibri"/>
                <a:ea typeface="DejaVu Sans"/>
              </a:rPr>
              <a:t>Approach</a:t>
            </a:r>
            <a:endParaRPr lang="en-US" sz="1600" b="0" strike="noStrike" spc="-1" dirty="0">
              <a:solidFill>
                <a:srgbClr val="000000"/>
              </a:solidFill>
              <a:latin typeface="Arial"/>
            </a:endParaRPr>
          </a:p>
          <a:p>
            <a:pPr marL="285840" indent="-285840">
              <a:lnSpc>
                <a:spcPct val="100000"/>
              </a:lnSpc>
              <a:spcBef>
                <a:spcPts val="210"/>
              </a:spcBef>
              <a:buClr>
                <a:srgbClr val="000000"/>
              </a:buClr>
              <a:buFont typeface="Arial"/>
              <a:buChar char="●"/>
              <a:tabLst>
                <a:tab pos="0" algn="l"/>
              </a:tabLst>
            </a:pPr>
            <a:r>
              <a:rPr lang="en-US" sz="1400" b="0" strike="noStrike" spc="-1" dirty="0">
                <a:solidFill>
                  <a:srgbClr val="000000"/>
                </a:solidFill>
                <a:latin typeface="Calibri"/>
                <a:ea typeface="DejaVu Sans"/>
              </a:rPr>
              <a:t>Model the storm surge around Delaware Bay caused by Hurricane Sandy in 2012.</a:t>
            </a:r>
            <a:endParaRPr lang="en-US" sz="1400" b="0" strike="noStrike" spc="-1" dirty="0">
              <a:solidFill>
                <a:srgbClr val="000000"/>
              </a:solidFill>
              <a:latin typeface="Arial"/>
            </a:endParaRPr>
          </a:p>
          <a:p>
            <a:pPr marL="285840" indent="-285840">
              <a:lnSpc>
                <a:spcPct val="100000"/>
              </a:lnSpc>
              <a:spcBef>
                <a:spcPts val="210"/>
              </a:spcBef>
              <a:buClr>
                <a:srgbClr val="000000"/>
              </a:buClr>
              <a:buFont typeface="Arial"/>
              <a:buChar char="●"/>
              <a:tabLst>
                <a:tab pos="0" algn="l"/>
              </a:tabLst>
            </a:pPr>
            <a:r>
              <a:rPr lang="en-US" sz="1400" b="0" strike="noStrike" spc="-1" dirty="0">
                <a:solidFill>
                  <a:srgbClr val="000000"/>
                </a:solidFill>
                <a:latin typeface="Calibri"/>
                <a:ea typeface="DejaVu Sans"/>
              </a:rPr>
              <a:t>Run MPAS-Ocean using both LTS and a standard global time-stepping method, the classical four-stage, fourth-order Runge-Kutta method (RK4).</a:t>
            </a:r>
            <a:endParaRPr lang="en-US" sz="1400" b="0" strike="noStrike" spc="-1" dirty="0">
              <a:solidFill>
                <a:srgbClr val="000000"/>
              </a:solidFill>
              <a:latin typeface="Arial"/>
            </a:endParaRPr>
          </a:p>
          <a:p>
            <a:pPr marL="285840" indent="-285840">
              <a:lnSpc>
                <a:spcPct val="100000"/>
              </a:lnSpc>
              <a:spcBef>
                <a:spcPts val="210"/>
              </a:spcBef>
              <a:buClr>
                <a:srgbClr val="000000"/>
              </a:buClr>
              <a:buFont typeface="Arial"/>
              <a:buChar char="●"/>
              <a:tabLst>
                <a:tab pos="0" algn="l"/>
              </a:tabLst>
            </a:pPr>
            <a:r>
              <a:rPr lang="en-US" sz="1400" b="0" strike="noStrike" spc="-1" dirty="0">
                <a:solidFill>
                  <a:srgbClr val="000000"/>
                </a:solidFill>
                <a:latin typeface="Calibri"/>
                <a:ea typeface="DejaVu Sans"/>
              </a:rPr>
              <a:t>Document the total computing time for both cases and compare model solutions.</a:t>
            </a:r>
            <a:endParaRPr lang="en-US" sz="1400" b="0" strike="noStrike" spc="-1" dirty="0">
              <a:solidFill>
                <a:srgbClr val="000000"/>
              </a:solidFill>
              <a:latin typeface="Arial"/>
            </a:endParaRPr>
          </a:p>
          <a:p>
            <a:pPr algn="ctr">
              <a:lnSpc>
                <a:spcPct val="100000"/>
              </a:lnSpc>
              <a:spcBef>
                <a:spcPts val="210"/>
              </a:spcBef>
              <a:tabLst>
                <a:tab pos="0" algn="l"/>
              </a:tabLst>
            </a:pPr>
            <a:r>
              <a:rPr lang="en-US" sz="1600" b="1" strike="noStrike" spc="-1" dirty="0">
                <a:solidFill>
                  <a:srgbClr val="000000"/>
                </a:solidFill>
                <a:latin typeface="Calibri"/>
                <a:ea typeface="DejaVu Sans"/>
              </a:rPr>
              <a:t>Impact</a:t>
            </a:r>
            <a:endParaRPr lang="en-US" sz="1600" b="0" strike="noStrike" spc="-1" dirty="0">
              <a:solidFill>
                <a:srgbClr val="000000"/>
              </a:solidFill>
              <a:latin typeface="Arial"/>
            </a:endParaRPr>
          </a:p>
          <a:p>
            <a:pPr marL="283320" indent="-283320">
              <a:lnSpc>
                <a:spcPct val="100000"/>
              </a:lnSpc>
              <a:spcBef>
                <a:spcPts val="210"/>
              </a:spcBef>
              <a:buClr>
                <a:srgbClr val="000000"/>
              </a:buClr>
              <a:buFont typeface="Arial"/>
              <a:buChar char="●"/>
              <a:tabLst>
                <a:tab pos="0" algn="l"/>
              </a:tabLst>
            </a:pPr>
            <a:r>
              <a:rPr lang="en-US" sz="1400" b="0" strike="noStrike" spc="-1" dirty="0">
                <a:solidFill>
                  <a:srgbClr val="000000"/>
                </a:solidFill>
                <a:latin typeface="Calibri"/>
                <a:ea typeface="DejaVu Sans"/>
              </a:rPr>
              <a:t>The LTS methods produce solutions of comparable quality to the RK4 higher-order scheme up to 35% faster.</a:t>
            </a:r>
            <a:endParaRPr lang="en-US" sz="1400" b="0" strike="noStrike" spc="-1" dirty="0">
              <a:solidFill>
                <a:srgbClr val="000000"/>
              </a:solidFill>
              <a:latin typeface="Arial"/>
            </a:endParaRPr>
          </a:p>
          <a:p>
            <a:pPr marL="283320" indent="-283320">
              <a:lnSpc>
                <a:spcPct val="100000"/>
              </a:lnSpc>
              <a:spcBef>
                <a:spcPts val="210"/>
              </a:spcBef>
              <a:buClr>
                <a:srgbClr val="000000"/>
              </a:buClr>
              <a:buFont typeface="Arial"/>
              <a:buChar char="●"/>
              <a:tabLst>
                <a:tab pos="0" algn="l"/>
              </a:tabLst>
            </a:pPr>
            <a:r>
              <a:rPr lang="en-US" sz="1400" b="0" strike="noStrike" spc="-1" dirty="0">
                <a:solidFill>
                  <a:srgbClr val="000000"/>
                </a:solidFill>
                <a:latin typeface="Calibri"/>
                <a:ea typeface="DejaVu Sans"/>
              </a:rPr>
              <a:t>These results provide guidance on efficient mesh design requirements. For LTS to be efficient on a given mesh, the ratio of cells using the coarse time-step compared to the number of cells using the fine time-step is important and should be at least 1:5.</a:t>
            </a:r>
            <a:endParaRPr lang="en-US" sz="1400" b="0" strike="noStrike" spc="-1" dirty="0">
              <a:solidFill>
                <a:srgbClr val="000000"/>
              </a:solidFill>
              <a:latin typeface="Arial"/>
            </a:endParaRPr>
          </a:p>
          <a:p>
            <a:pPr marL="283320" indent="-283320">
              <a:lnSpc>
                <a:spcPct val="100000"/>
              </a:lnSpc>
              <a:spcBef>
                <a:spcPts val="210"/>
              </a:spcBef>
              <a:buClr>
                <a:srgbClr val="000000"/>
              </a:buClr>
              <a:buFont typeface="Arial"/>
              <a:buChar char="●"/>
              <a:tabLst>
                <a:tab pos="0" algn="l"/>
              </a:tabLst>
            </a:pPr>
            <a:r>
              <a:rPr lang="en-US" sz="1400" b="0" strike="noStrike" spc="-1" dirty="0">
                <a:solidFill>
                  <a:srgbClr val="000000"/>
                </a:solidFill>
                <a:latin typeface="Calibri"/>
                <a:ea typeface="DejaVu Sans"/>
              </a:rPr>
              <a:t>LTS achieves the best performance increases when the ratio of cells using the coarse time-step versus cells using the fine time-step is at least 1:1.</a:t>
            </a:r>
            <a:endParaRPr lang="en-US" sz="1400" b="0" strike="noStrike" spc="-1" dirty="0">
              <a:solidFill>
                <a:srgbClr val="000000"/>
              </a:solidFill>
              <a:latin typeface="Arial"/>
            </a:endParaRPr>
          </a:p>
        </p:txBody>
      </p:sp>
      <p:sp>
        <p:nvSpPr>
          <p:cNvPr id="46" name="Rectangle 5"/>
          <p:cNvSpPr/>
          <p:nvPr/>
        </p:nvSpPr>
        <p:spPr>
          <a:xfrm>
            <a:off x="0" y="100080"/>
            <a:ext cx="12189960" cy="607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3400" b="1" strike="noStrike" spc="-1">
                <a:solidFill>
                  <a:srgbClr val="000000"/>
                </a:solidFill>
                <a:latin typeface="Arial"/>
                <a:ea typeface="Times New Roman"/>
              </a:rPr>
              <a:t>Faster Storm Surge Modeling with Local Time-Stepping</a:t>
            </a:r>
            <a:endParaRPr lang="en-US" sz="3400" b="0" strike="noStrike" spc="-1">
              <a:solidFill>
                <a:srgbClr val="000000"/>
              </a:solidFill>
              <a:latin typeface="Arial"/>
            </a:endParaRPr>
          </a:p>
        </p:txBody>
      </p:sp>
      <p:sp>
        <p:nvSpPr>
          <p:cNvPr id="47" name="Text Box 6"/>
          <p:cNvSpPr/>
          <p:nvPr/>
        </p:nvSpPr>
        <p:spPr>
          <a:xfrm>
            <a:off x="343080" y="6478290"/>
            <a:ext cx="11580120" cy="244767"/>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000" b="0" strike="noStrike" spc="-1" dirty="0">
                <a:solidFill>
                  <a:srgbClr val="000000"/>
                </a:solidFill>
                <a:latin typeface="Calibri"/>
                <a:ea typeface="DejaVu Sans"/>
              </a:rPr>
              <a:t>Lilly, J. R., et al. “Storm surge modeling as an application of local time-stepping </a:t>
            </a:r>
            <a:r>
              <a:rPr lang="en-US" sz="1000" b="0" strike="noStrike" spc="-1">
                <a:solidFill>
                  <a:srgbClr val="000000"/>
                </a:solidFill>
                <a:latin typeface="Calibri"/>
                <a:ea typeface="DejaVu Sans"/>
              </a:rPr>
              <a:t>in MPAS-Ocean,” </a:t>
            </a:r>
            <a:r>
              <a:rPr lang="en-US" sz="1000" b="0" i="1" strike="noStrike" spc="-1" dirty="0">
                <a:solidFill>
                  <a:srgbClr val="000000"/>
                </a:solidFill>
                <a:latin typeface="Calibri"/>
                <a:ea typeface="DejaVu Sans"/>
              </a:rPr>
              <a:t>Journal of Advances in Modeling Earth Systems</a:t>
            </a:r>
            <a:r>
              <a:rPr lang="en-US" sz="1000" b="0" strike="noStrike" spc="-1" dirty="0">
                <a:solidFill>
                  <a:srgbClr val="000000"/>
                </a:solidFill>
                <a:latin typeface="Calibri"/>
                <a:ea typeface="DejaVu Sans"/>
              </a:rPr>
              <a:t>, </a:t>
            </a:r>
            <a:r>
              <a:rPr lang="en-US" sz="1000" b="1" strike="noStrike" spc="-1" dirty="0">
                <a:solidFill>
                  <a:srgbClr val="000000"/>
                </a:solidFill>
                <a:latin typeface="Calibri"/>
                <a:ea typeface="DejaVu Sans"/>
              </a:rPr>
              <a:t>15</a:t>
            </a:r>
            <a:r>
              <a:rPr lang="en-US" sz="1000" b="1" strike="noStrike" spc="-1">
                <a:solidFill>
                  <a:srgbClr val="000000"/>
                </a:solidFill>
                <a:latin typeface="Calibri"/>
                <a:ea typeface="DejaVu Sans"/>
              </a:rPr>
              <a:t>, </a:t>
            </a:r>
            <a:r>
              <a:rPr lang="en-US" sz="1000" b="0" strike="noStrike" spc="-1">
                <a:solidFill>
                  <a:srgbClr val="000000"/>
                </a:solidFill>
                <a:latin typeface="Calibri"/>
                <a:ea typeface="DejaVu Sans"/>
              </a:rPr>
              <a:t>e2022MS003327 </a:t>
            </a:r>
            <a:r>
              <a:rPr lang="en-US" sz="1000" b="0" strike="noStrike" spc="-1" dirty="0">
                <a:solidFill>
                  <a:srgbClr val="000000"/>
                </a:solidFill>
                <a:latin typeface="Calibri"/>
                <a:ea typeface="DejaVu Sans"/>
              </a:rPr>
              <a:t>(2023). [DOI: 10.1029/2022MS003327]</a:t>
            </a:r>
            <a:endParaRPr lang="en-US" sz="1000" b="0" strike="noStrike" spc="-1" dirty="0">
              <a:solidFill>
                <a:srgbClr val="000000"/>
              </a:solidFill>
              <a:latin typeface="Arial"/>
            </a:endParaRPr>
          </a:p>
        </p:txBody>
      </p:sp>
      <p:sp>
        <p:nvSpPr>
          <p:cNvPr id="48" name="TextBox 9"/>
          <p:cNvSpPr/>
          <p:nvPr/>
        </p:nvSpPr>
        <p:spPr>
          <a:xfrm>
            <a:off x="6205680" y="5175525"/>
            <a:ext cx="5832360" cy="119887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200" b="1" strike="noStrike" spc="-1" dirty="0">
                <a:solidFill>
                  <a:srgbClr val="0000FF"/>
                </a:solidFill>
                <a:latin typeface="Arial"/>
                <a:ea typeface="DejaVu Sans"/>
              </a:rPr>
              <a:t>LTS produces model solutions of comparable quality to a standard global scheme up to 35% faster. The image shows the different sized grid cells, which are substantially smaller near the coastline. The inset shows the model results compared to observations. The LTS scheme produces results that are similar in accuracy to a more computationally expensive, state-of-the-art global time-stepping scheme.</a:t>
            </a:r>
            <a:endParaRPr lang="en-US" sz="1200" b="0" strike="noStrike" spc="-1" dirty="0">
              <a:solidFill>
                <a:srgbClr val="0000FF"/>
              </a:solidFill>
              <a:latin typeface="Arial"/>
            </a:endParaRPr>
          </a:p>
        </p:txBody>
      </p:sp>
      <p:pic>
        <p:nvPicPr>
          <p:cNvPr id="50" name="Picture 2"/>
          <p:cNvPicPr/>
          <p:nvPr/>
        </p:nvPicPr>
        <p:blipFill>
          <a:blip r:embed="rId3"/>
          <a:stretch/>
        </p:blipFill>
        <p:spPr>
          <a:xfrm>
            <a:off x="6629400" y="987840"/>
            <a:ext cx="4798800" cy="3946680"/>
          </a:xfrm>
          <a:prstGeom prst="rect">
            <a:avLst/>
          </a:prstGeom>
          <a:ln w="0">
            <a:noFill/>
          </a:ln>
        </p:spPr>
      </p:pic>
    </p:spTree>
  </p:cSld>
  <p:clrMapOvr>
    <a:masterClrMapping/>
  </p:clrMapOvr>
</p:sld>
</file>

<file path=ppt/theme/theme1.xml><?xml version="1.0" encoding="utf-8"?>
<a:theme xmlns:a="http://schemas.openxmlformats.org/drawingml/2006/main" name="DOE-Sample-Slide-Highlights-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DOE-Sample-Slide-Highlights-Template</Template>
  <TotalTime>11040</TotalTime>
  <Words>281</Words>
  <Application>Microsoft Office PowerPoint</Application>
  <PresentationFormat>Widescreen</PresentationFormat>
  <Paragraphs>14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Symbol</vt:lpstr>
      <vt:lpstr>Times New Roman</vt:lpstr>
      <vt:lpstr>Wingdings</vt:lpstr>
      <vt:lpstr>DOE-Sample-Slide-Highlights-Template</vt:lpstr>
      <vt:lpstr>PowerPoint Presentation</vt:lpstr>
    </vt:vector>
  </TitlesOfParts>
  <Company>PNNL IM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Davis, Emily L</dc:creator>
  <dc:description/>
  <cp:lastModifiedBy>Mundy, Beth E</cp:lastModifiedBy>
  <cp:revision>23</cp:revision>
  <cp:lastPrinted>2011-05-11T17:30:12Z</cp:lastPrinted>
  <dcterms:created xsi:type="dcterms:W3CDTF">2017-11-02T21:19:41Z</dcterms:created>
  <dcterms:modified xsi:type="dcterms:W3CDTF">2023-02-21T19:09:13Z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0x010100C4522C35C9ABB64B81B56AE93BD8121A</vt:lpwstr>
  </property>
  <property fmtid="{D5CDD505-2E9C-101B-9397-08002B2CF9AE}" pid="3" name="Notes">
    <vt:i4>2</vt:i4>
  </property>
  <property fmtid="{D5CDD505-2E9C-101B-9397-08002B2CF9AE}" pid="4" name="Order">
    <vt:r8>3400</vt:r8>
  </property>
  <property fmtid="{D5CDD505-2E9C-101B-9397-08002B2CF9AE}" pid="5" name="PresentationFormat">
    <vt:lpwstr>Widescreen</vt:lpwstr>
  </property>
  <property fmtid="{D5CDD505-2E9C-101B-9397-08002B2CF9AE}" pid="6" name="Slides">
    <vt:i4>2</vt:i4>
  </property>
  <property fmtid="{D5CDD505-2E9C-101B-9397-08002B2CF9AE}" pid="7" name="_dlc_DocIdItemGuid">
    <vt:lpwstr>75333844-ddec-49b7-ae1e-c27b23a45b5c</vt:lpwstr>
  </property>
</Properties>
</file>