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E8A3C06-8BF9-6BAC-24C6-A28C7566C917}" name="Veneziani, Milena" initials="CV" userId="S::266779@win.lanl.gov::9aa4dda9-8700-4407-8b0b-e57fbc70b7fa" providerId="AD"/>
  <p188:author id="{87D3F738-9761-8117-93EB-3FD81F6E3558}" name="Weijer, Wilbert" initials="WW" userId="S::210628@win.lanl.gov::f3fc4aba-8bfc-44c0-acdf-dc39dfbf158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05"/>
    <p:restoredTop sz="94580"/>
  </p:normalViewPr>
  <p:slideViewPr>
    <p:cSldViewPr>
      <p:cViewPr varScale="1">
        <p:scale>
          <a:sx n="119" d="100"/>
          <a:sy n="119" d="100"/>
        </p:scale>
        <p:origin x="1488"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1/15/2024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939484"/>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201913" y="84260"/>
            <a:ext cx="7505700" cy="830997"/>
          </a:xfrm>
          <a:prstGeom prst="rect">
            <a:avLst/>
          </a:prstGeom>
          <a:noFill/>
        </p:spPr>
        <p:txBody>
          <a:bodyPr wrap="square">
            <a:spAutoFit/>
          </a:bodyPr>
          <a:lstStyle/>
          <a:p>
            <a:pPr algn="ctr">
              <a:defRPr/>
            </a:pPr>
            <a:r>
              <a:rPr lang="en-US" sz="2400" b="1" dirty="0"/>
              <a:t>Sea Ice and Clouds Mediate Compensation between Atmospheric and Oceanic Meridional Heat Transports</a:t>
            </a:r>
          </a:p>
        </p:txBody>
      </p:sp>
      <p:sp>
        <p:nvSpPr>
          <p:cNvPr id="19" name="TextBox 18"/>
          <p:cNvSpPr txBox="1"/>
          <p:nvPr/>
        </p:nvSpPr>
        <p:spPr>
          <a:xfrm>
            <a:off x="4910999" y="990600"/>
            <a:ext cx="4038600" cy="2123658"/>
          </a:xfrm>
          <a:prstGeom prst="rect">
            <a:avLst/>
          </a:prstGeom>
          <a:noFill/>
        </p:spPr>
        <p:txBody>
          <a:bodyPr wrap="square" rtlCol="0">
            <a:spAutoFit/>
          </a:bodyPr>
          <a:lstStyle/>
          <a:p>
            <a:r>
              <a:rPr lang="en-US" sz="2000" u="sng" dirty="0"/>
              <a:t>Research</a:t>
            </a:r>
          </a:p>
          <a:p>
            <a:pPr marL="285750" indent="-285750">
              <a:buFont typeface="Arial" panose="020B0604020202020204" pitchFamily="34" charset="0"/>
              <a:buChar char="•"/>
            </a:pPr>
            <a:r>
              <a:rPr lang="en-US" sz="1400" dirty="0"/>
              <a:t>We analyze </a:t>
            </a:r>
            <a:r>
              <a:rPr lang="en-US" sz="1400" dirty="0" err="1"/>
              <a:t>BjC</a:t>
            </a:r>
            <a:r>
              <a:rPr lang="en-US" sz="1400" dirty="0"/>
              <a:t> in an ensemble of 18 CMIP6 models.</a:t>
            </a:r>
          </a:p>
          <a:p>
            <a:pPr marL="285750" indent="-285750">
              <a:buFont typeface="Arial" panose="020B0604020202020204" pitchFamily="34" charset="0"/>
              <a:buChar char="•"/>
            </a:pPr>
            <a:r>
              <a:rPr lang="en-US" sz="1400" dirty="0"/>
              <a:t>We calculate regressions between ocean heat transport (OHT) across 65°N, and the fluxes that contribute to atmospheric heat transport (AHT).</a:t>
            </a:r>
          </a:p>
          <a:p>
            <a:pPr marL="285750" indent="-285750">
              <a:buFont typeface="Arial" panose="020B0604020202020204" pitchFamily="34" charset="0"/>
              <a:buChar char="•"/>
            </a:pPr>
            <a:r>
              <a:rPr lang="en-US" sz="1400" dirty="0"/>
              <a:t>We particularly consider shortwave, longwave, and turbulent flux contributions to the atmospheric heat transport across 65°N. </a:t>
            </a:r>
          </a:p>
        </p:txBody>
      </p:sp>
      <p:sp>
        <p:nvSpPr>
          <p:cNvPr id="20" name="TextBox 19"/>
          <p:cNvSpPr txBox="1"/>
          <p:nvPr/>
        </p:nvSpPr>
        <p:spPr>
          <a:xfrm>
            <a:off x="4989760" y="3265134"/>
            <a:ext cx="3986267" cy="2554545"/>
          </a:xfrm>
          <a:prstGeom prst="rect">
            <a:avLst/>
          </a:prstGeom>
          <a:noFill/>
        </p:spPr>
        <p:txBody>
          <a:bodyPr wrap="square" rtlCol="0">
            <a:spAutoFit/>
          </a:bodyPr>
          <a:lstStyle/>
          <a:p>
            <a:r>
              <a:rPr lang="en-US" sz="2000" u="sng" dirty="0"/>
              <a:t>Impact</a:t>
            </a:r>
          </a:p>
          <a:p>
            <a:pPr marL="285750" indent="-285750">
              <a:buFont typeface="Arial" panose="020B0604020202020204" pitchFamily="34" charset="0"/>
              <a:buChar char="•"/>
            </a:pPr>
            <a:r>
              <a:rPr lang="en-US" sz="1400" dirty="0"/>
              <a:t>We demonstrate that the ice-albedo feedback is a key process boosting </a:t>
            </a:r>
            <a:r>
              <a:rPr lang="en-US" sz="1400" dirty="0" err="1"/>
              <a:t>BjC</a:t>
            </a:r>
            <a:r>
              <a:rPr lang="en-US" sz="1400" dirty="0"/>
              <a:t> in CMIP6 models. </a:t>
            </a:r>
          </a:p>
          <a:p>
            <a:pPr marL="285750" indent="-285750">
              <a:buFont typeface="Arial" panose="020B0604020202020204" pitchFamily="34" charset="0"/>
              <a:buChar char="•"/>
            </a:pPr>
            <a:r>
              <a:rPr lang="en-US" sz="1400" dirty="0"/>
              <a:t>The model spread in sea ice cover explains the spread in </a:t>
            </a:r>
            <a:r>
              <a:rPr lang="en-US" sz="1400" dirty="0" err="1"/>
              <a:t>Bjerknes</a:t>
            </a:r>
            <a:r>
              <a:rPr lang="en-US" sz="1400" dirty="0"/>
              <a:t> Compensation in CMIP6 models.</a:t>
            </a:r>
          </a:p>
          <a:p>
            <a:pPr marL="285750" indent="-285750">
              <a:buFont typeface="Arial" panose="020B0604020202020204" pitchFamily="34" charset="0"/>
              <a:buChar char="•"/>
            </a:pPr>
            <a:r>
              <a:rPr lang="en-US" sz="1400" dirty="0"/>
              <a:t>Cloud feedbacks play a secondary role. </a:t>
            </a:r>
          </a:p>
          <a:p>
            <a:pPr marL="285750" indent="-285750">
              <a:buFont typeface="Arial" panose="020B0604020202020204" pitchFamily="34" charset="0"/>
              <a:buChar char="•"/>
            </a:pPr>
            <a:r>
              <a:rPr lang="en-US" sz="1400" dirty="0"/>
              <a:t>Improved understanding of the processes that lead to </a:t>
            </a:r>
            <a:r>
              <a:rPr lang="en-US" sz="1400" dirty="0" err="1"/>
              <a:t>BjC</a:t>
            </a:r>
            <a:r>
              <a:rPr lang="en-US" sz="1400" dirty="0"/>
              <a:t> will help us better predict the response of the Arctic to expected increases in poleward ocean heat transport. </a:t>
            </a:r>
          </a:p>
        </p:txBody>
      </p:sp>
      <p:sp>
        <p:nvSpPr>
          <p:cNvPr id="12" name="TextBox 11"/>
          <p:cNvSpPr txBox="1"/>
          <p:nvPr/>
        </p:nvSpPr>
        <p:spPr>
          <a:xfrm>
            <a:off x="228600" y="6084085"/>
            <a:ext cx="8710667"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sz="1100" dirty="0"/>
              <a:t>Kurtakoti, P., W. Weijer, M. Veneziani, P. J. Rasch &amp; T. Verma (2024). Sea Ice and Cloud Processes Mediating Compensation between Atmospheric and Oceanic Meridional Heat Transports across the CMIP6 Preindustrial Control Experiment. J. </a:t>
            </a:r>
            <a:r>
              <a:rPr lang="en-US" sz="1100" dirty="0" err="1"/>
              <a:t>Clim</a:t>
            </a:r>
            <a:r>
              <a:rPr lang="en-US" sz="1100" dirty="0"/>
              <a:t>., 37, 505-525. </a:t>
            </a:r>
            <a:r>
              <a:rPr lang="en-US" sz="1100" dirty="0" err="1"/>
              <a:t>doi</a:t>
            </a:r>
            <a:r>
              <a:rPr lang="en-US" sz="1100" dirty="0"/>
              <a:t>: 10.1175/JCLI-D-23-0103.1</a:t>
            </a:r>
          </a:p>
        </p:txBody>
      </p:sp>
      <p:sp>
        <p:nvSpPr>
          <p:cNvPr id="16" name="TextBox 15">
            <a:extLst>
              <a:ext uri="{FF2B5EF4-FFF2-40B4-BE49-F238E27FC236}">
                <a16:creationId xmlns:a16="http://schemas.microsoft.com/office/drawing/2014/main" id="{4A9FF80A-D7E1-DA4E-8E46-F34A599D7489}"/>
              </a:ext>
            </a:extLst>
          </p:cNvPr>
          <p:cNvSpPr txBox="1"/>
          <p:nvPr/>
        </p:nvSpPr>
        <p:spPr>
          <a:xfrm>
            <a:off x="228600" y="4658868"/>
            <a:ext cx="4761160" cy="1384995"/>
          </a:xfrm>
          <a:prstGeom prst="rect">
            <a:avLst/>
          </a:prstGeom>
          <a:noFill/>
        </p:spPr>
        <p:txBody>
          <a:bodyPr wrap="square" rtlCol="0">
            <a:spAutoFit/>
          </a:bodyPr>
          <a:lstStyle/>
          <a:p>
            <a:r>
              <a:rPr lang="en-US" sz="1200" dirty="0">
                <a:solidFill>
                  <a:srgbClr val="0070C0"/>
                </a:solidFill>
              </a:rPr>
              <a:t>Schematic (left) and multi-model mean (right) show the contributions of different processes to </a:t>
            </a:r>
            <a:r>
              <a:rPr lang="en-US" sz="1200" dirty="0" err="1">
                <a:solidFill>
                  <a:srgbClr val="0070C0"/>
                </a:solidFill>
              </a:rPr>
              <a:t>BjC</a:t>
            </a:r>
            <a:r>
              <a:rPr lang="en-US" sz="1200" dirty="0">
                <a:solidFill>
                  <a:srgbClr val="0070C0"/>
                </a:solidFill>
              </a:rPr>
              <a:t>, which is the compensation of ocean heat transport (OHT) anomalies by opposing anomalies in atmospheric heat transport (AHT). Latent (LHF) and sensible (SHF) heat fluxes transfer heat from the ocean to the atmosphere and are the primary source of </a:t>
            </a:r>
            <a:r>
              <a:rPr lang="en-US" sz="1200" dirty="0" err="1">
                <a:solidFill>
                  <a:srgbClr val="0070C0"/>
                </a:solidFill>
              </a:rPr>
              <a:t>BjC</a:t>
            </a:r>
            <a:r>
              <a:rPr lang="en-US" sz="1200" dirty="0">
                <a:solidFill>
                  <a:srgbClr val="0070C0"/>
                </a:solidFill>
              </a:rPr>
              <a:t>. Shortwave fluxes (SW) due to the ice-albedo feedback amplify </a:t>
            </a:r>
            <a:r>
              <a:rPr lang="en-US" sz="1200" dirty="0" err="1">
                <a:solidFill>
                  <a:srgbClr val="0070C0"/>
                </a:solidFill>
              </a:rPr>
              <a:t>BjC</a:t>
            </a:r>
            <a:r>
              <a:rPr lang="en-US" sz="1200" dirty="0">
                <a:solidFill>
                  <a:srgbClr val="0070C0"/>
                </a:solidFill>
              </a:rPr>
              <a:t> while longwave fluxes (LW) dampen </a:t>
            </a:r>
            <a:r>
              <a:rPr lang="en-US" sz="1200" dirty="0" err="1">
                <a:solidFill>
                  <a:srgbClr val="0070C0"/>
                </a:solidFill>
              </a:rPr>
              <a:t>BjC</a:t>
            </a:r>
            <a:r>
              <a:rPr lang="en-US" sz="1200" dirty="0">
                <a:solidFill>
                  <a:srgbClr val="0070C0"/>
                </a:solidFill>
              </a:rPr>
              <a:t>. </a:t>
            </a:r>
          </a:p>
        </p:txBody>
      </p:sp>
      <p:pic>
        <p:nvPicPr>
          <p:cNvPr id="2" name="Picture 1">
            <a:extLst>
              <a:ext uri="{FF2B5EF4-FFF2-40B4-BE49-F238E27FC236}">
                <a16:creationId xmlns:a16="http://schemas.microsoft.com/office/drawing/2014/main" id="{87797CE0-C0DF-49AC-1901-1CCD9A0881B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632" y="2950658"/>
            <a:ext cx="2505568" cy="1593480"/>
          </a:xfrm>
          <a:prstGeom prst="rect">
            <a:avLst/>
          </a:prstGeom>
          <a:noFill/>
          <a:ln>
            <a:noFill/>
          </a:ln>
        </p:spPr>
      </p:pic>
      <p:pic>
        <p:nvPicPr>
          <p:cNvPr id="6" name="Picture 5" descr="Chart, box and whisker chart&#10;&#10;Description automatically generated">
            <a:extLst>
              <a:ext uri="{FF2B5EF4-FFF2-40B4-BE49-F238E27FC236}">
                <a16:creationId xmlns:a16="http://schemas.microsoft.com/office/drawing/2014/main" id="{A683D158-A278-7836-B880-421BF5225AE6}"/>
              </a:ext>
            </a:extLst>
          </p:cNvPr>
          <p:cNvPicPr>
            <a:picLocks noChangeAspect="1"/>
          </p:cNvPicPr>
          <p:nvPr/>
        </p:nvPicPr>
        <p:blipFill>
          <a:blip r:embed="rId4"/>
          <a:stretch>
            <a:fillRect/>
          </a:stretch>
        </p:blipFill>
        <p:spPr>
          <a:xfrm>
            <a:off x="2843707" y="2895600"/>
            <a:ext cx="2052690" cy="1827091"/>
          </a:xfrm>
          <a:prstGeom prst="rect">
            <a:avLst/>
          </a:prstGeom>
        </p:spPr>
      </p:pic>
      <p:pic>
        <p:nvPicPr>
          <p:cNvPr id="8" name="Picture 7" descr="A close-up of a beach&#10;&#10;Description automatically generated">
            <a:extLst>
              <a:ext uri="{FF2B5EF4-FFF2-40B4-BE49-F238E27FC236}">
                <a16:creationId xmlns:a16="http://schemas.microsoft.com/office/drawing/2014/main" id="{44066673-C863-9EF3-0EBA-780C52E3121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84387" y="180247"/>
            <a:ext cx="1661994" cy="830997"/>
          </a:xfrm>
          <a:prstGeom prst="rect">
            <a:avLst/>
          </a:prstGeom>
        </p:spPr>
      </p:pic>
      <p:sp>
        <p:nvSpPr>
          <p:cNvPr id="18" name="TextBox 17"/>
          <p:cNvSpPr txBox="1"/>
          <p:nvPr/>
        </p:nvSpPr>
        <p:spPr>
          <a:xfrm>
            <a:off x="292098" y="990600"/>
            <a:ext cx="4279902" cy="1908215"/>
          </a:xfrm>
          <a:prstGeom prst="rect">
            <a:avLst/>
          </a:prstGeom>
          <a:noFill/>
        </p:spPr>
        <p:txBody>
          <a:bodyPr wrap="square" rtlCol="0">
            <a:spAutoFit/>
          </a:bodyPr>
          <a:lstStyle/>
          <a:p>
            <a:r>
              <a:rPr lang="en-US" sz="2000" u="sng" dirty="0"/>
              <a:t>Objective</a:t>
            </a:r>
          </a:p>
          <a:p>
            <a:pPr marL="285750" indent="-285750">
              <a:buFont typeface="Arial" panose="020B0604020202020204" pitchFamily="34" charset="0"/>
              <a:buChar char="•"/>
            </a:pPr>
            <a:r>
              <a:rPr lang="en-US" sz="1400" dirty="0"/>
              <a:t>Changes in poleward ocean heat transport tend to be partly compensated by opposing changes in atmospheric heat transport, a process referred to as </a:t>
            </a:r>
            <a:r>
              <a:rPr lang="en-US" sz="1400" i="1" dirty="0" err="1">
                <a:solidFill>
                  <a:srgbClr val="C00000"/>
                </a:solidFill>
              </a:rPr>
              <a:t>Bjerknes</a:t>
            </a:r>
            <a:r>
              <a:rPr lang="en-US" sz="1400" i="1" dirty="0">
                <a:solidFill>
                  <a:srgbClr val="C00000"/>
                </a:solidFill>
              </a:rPr>
              <a:t> Compensation</a:t>
            </a:r>
            <a:r>
              <a:rPr lang="en-US" sz="1400" dirty="0"/>
              <a:t> (</a:t>
            </a:r>
            <a:r>
              <a:rPr lang="en-US" sz="1400" dirty="0" err="1"/>
              <a:t>BjC</a:t>
            </a:r>
            <a:r>
              <a:rPr lang="en-US" sz="1400" dirty="0"/>
              <a:t>).</a:t>
            </a:r>
          </a:p>
          <a:p>
            <a:pPr marL="285750" indent="-285750">
              <a:buFont typeface="Arial" panose="020B0604020202020204" pitchFamily="34" charset="0"/>
              <a:buChar char="•"/>
            </a:pPr>
            <a:r>
              <a:rPr lang="en-US" sz="1400" dirty="0"/>
              <a:t>We study </a:t>
            </a:r>
            <a:r>
              <a:rPr lang="en-US" sz="1400" dirty="0" err="1"/>
              <a:t>BjC</a:t>
            </a:r>
            <a:r>
              <a:rPr lang="en-US" sz="1400" dirty="0"/>
              <a:t> in the CMIP6 ensemble to better understand the processes responsible for </a:t>
            </a:r>
            <a:r>
              <a:rPr lang="en-US" sz="1400" dirty="0" err="1"/>
              <a:t>BjC</a:t>
            </a:r>
            <a:r>
              <a:rPr lang="en-US" sz="1400" dirty="0"/>
              <a:t> and their representation in Earth system models. </a:t>
            </a:r>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2469</TotalTime>
  <Words>343</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Weijer, Wilbert</cp:lastModifiedBy>
  <cp:revision>94</cp:revision>
  <dcterms:created xsi:type="dcterms:W3CDTF">2010-09-02T17:02:09Z</dcterms:created>
  <dcterms:modified xsi:type="dcterms:W3CDTF">2024-01-15T18:47:54Z</dcterms:modified>
</cp:coreProperties>
</file>