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8" r:id="rId5"/>
  </p:sldIdLst>
  <p:sldSz cx="12192000" cy="6858000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977D730-2F7F-7CE1-A657-6C48440E45DB}" name="Kooloth, Parvathi" initials="" userId="S::parvathi.kooloth@pnnl.gov::81c33363-c3c3-41bd-b1e4-ca2c8d13e8d7" providerId="AD"/>
  <p188:author id="{A35A2C4F-FD5C-0A93-BFA5-B0EA1E252F97}" name="Wisse, Jessica M" initials="" userId="S::jessica.wisse@pnnl.gov::d37bffa0-4af3-44a8-9a61-9a46fb8d8a6e" providerId="AD"/>
  <p188:author id="{6FF10154-FB4E-128B-3EBB-5A9484DC441A}" name="Grasty, Sarah E" initials="SG" userId="S::sarah.grasty@pnnl.gov::d843d92e-d185-4bdb-926c-410d7b5c1cf3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ndy, Beth E" initials="MBE" lastIdx="6" clrIdx="0">
    <p:extLst>
      <p:ext uri="{19B8F6BF-5375-455C-9EA6-DF929625EA0E}">
        <p15:presenceInfo xmlns:p15="http://schemas.microsoft.com/office/powerpoint/2012/main" userId="S::beth.mundy@pnnl.gov::09c03546-1d2d-4d82-89e1-bb5e2a2e687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2042B8-16B7-4952-8092-405C91411CDF}" v="10" dt="2024-11-26T23:23:04.4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425" autoAdjust="0"/>
    <p:restoredTop sz="94625" autoAdjust="0"/>
  </p:normalViewPr>
  <p:slideViewPr>
    <p:cSldViewPr>
      <p:cViewPr varScale="1">
        <p:scale>
          <a:sx n="130" d="100"/>
          <a:sy n="130" d="100"/>
        </p:scale>
        <p:origin x="282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13F5-1EAE-474B-AF5A-E8BC3172F19B}" type="datetimeFigureOut">
              <a:rPr lang="en-US"/>
              <a:pPr>
                <a:defRPr/>
              </a:pPr>
              <a:t>11/26/2024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696913"/>
            <a:ext cx="6188075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98FFB-70F1-4A24-9782-D3D4B90F4D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62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98463" y="696913"/>
            <a:ext cx="6188075" cy="34813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/>
              <a:t>http://www.pnnl.gov/science/highlights/highlights.asp?division=749</a:t>
            </a:r>
          </a:p>
        </p:txBody>
      </p:sp>
    </p:spTree>
    <p:extLst>
      <p:ext uri="{BB962C8B-B14F-4D97-AF65-F5344CB8AC3E}">
        <p14:creationId xmlns:p14="http://schemas.microsoft.com/office/powerpoint/2010/main" val="2729682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5F78-85A2-4A8E-B588-72BEBA900BB0}" type="datetimeFigureOut">
              <a:rPr lang="en-US"/>
              <a:pPr>
                <a:defRPr/>
              </a:pPr>
              <a:t>11/26/2024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78E4-5B40-41E7-B295-6E15A5E91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5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F625-517B-440F-9267-2A80D666B736}" type="datetimeFigureOut">
              <a:rPr lang="en-US"/>
              <a:pPr>
                <a:defRPr/>
              </a:pPr>
              <a:t>11/26/2024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244-42D4-4344-8CB0-317EFA9D5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8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E40-FFBC-4D16-9B96-AE4DC79ACE89}" type="datetimeFigureOut">
              <a:rPr lang="en-US"/>
              <a:pPr>
                <a:defRPr/>
              </a:pPr>
              <a:t>11/26/2024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C9DD-7613-4A46-8A55-B05D74670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8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877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F4A-CFDF-49B1-A5BB-80EE2A5CB064}" type="datetimeFigureOut">
              <a:rPr lang="en-US"/>
              <a:pPr>
                <a:defRPr/>
              </a:pPr>
              <a:t>11/26/2024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22A1-86CB-4EDD-BD25-C77A09E98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4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7724-70E9-494E-82EA-47E688CC4935}" type="datetimeFigureOut">
              <a:rPr lang="en-US"/>
              <a:pPr>
                <a:defRPr/>
              </a:pPr>
              <a:t>11/26/2024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BD9F-1ED7-43F1-AEB5-0E60C8DFB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10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9D08-0738-4E34-AC41-6639B35ACD6D}" type="datetimeFigureOut">
              <a:rPr lang="en-US"/>
              <a:pPr>
                <a:defRPr/>
              </a:pPr>
              <a:t>11/26/2024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41E4-4A3F-4086-9C88-809FE63A6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0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5167-4DB7-4E11-886A-CB7F3966F72D}" type="datetimeFigureOut">
              <a:rPr lang="en-US"/>
              <a:pPr>
                <a:defRPr/>
              </a:pPr>
              <a:t>11/26/2024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FE3B-D710-4794-B641-5B860069A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41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4730-86BB-4110-9C41-08FDBFA392CA}" type="datetimeFigureOut">
              <a:rPr lang="en-US"/>
              <a:pPr>
                <a:defRPr/>
              </a:pPr>
              <a:t>11/26/2024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06B0-1A4A-4863-93A3-4B4980481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AD07-01BF-446E-8744-C7BB7767638F}" type="datetimeFigureOut">
              <a:rPr lang="en-US"/>
              <a:pPr>
                <a:defRPr/>
              </a:pPr>
              <a:t>11/26/2024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ABCF-3691-42EF-8D96-8AEB84F18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2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92C-7F6F-4DA2-94A1-AFFE6A3B6BFC}" type="datetimeFigureOut">
              <a:rPr lang="en-US"/>
              <a:pPr>
                <a:defRPr/>
              </a:pPr>
              <a:t>11/26/2024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7103-DDC9-4808-B39B-D6FA4C867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19B4-0779-4B38-8346-A994C45F2BF8}" type="datetimeFigureOut">
              <a:rPr lang="en-US"/>
              <a:pPr>
                <a:defRPr/>
              </a:pPr>
              <a:t>11/26/2024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4C9C-1FCF-4447-B5EF-8B1935734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7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11/26/2024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676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261334" y="1295400"/>
            <a:ext cx="5834666" cy="5586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  <a:latin typeface="Arial" panose="020B0604020202020204" pitchFamily="34" charset="0"/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This study sought to investigate whether a climate element near its tipping threshold can be optimally controlled and stabilized.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  <a:latin typeface="Arial" panose="020B0604020202020204" pitchFamily="34" charset="0"/>
              </a:rPr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</a:rPr>
              <a:t>Used variational methods to devise an optimal control scheme to stabilize sea-ice in an idealized climate model while minimizing the cost of applying this scheme.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</a:rPr>
              <a:t>Studied the dependence of control measures on important features of the tipping point, such as the critical threshold and the strength of hysteresis.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</a:rPr>
              <a:t>Explored the impact of  possible delay in the onset of tipping due to system inertia.</a:t>
            </a:r>
          </a:p>
          <a:p>
            <a:pPr>
              <a:spcBef>
                <a:spcPct val="15000"/>
              </a:spcBef>
              <a:defRPr/>
            </a:pPr>
            <a:endParaRPr lang="en-US" sz="14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400" b="1" dirty="0">
                <a:solidFill>
                  <a:srgbClr val="000000"/>
                </a:solidFill>
                <a:latin typeface="Arial" panose="020B0604020202020204" pitchFamily="34" charset="0"/>
              </a:rPr>
              <a:t>Impact</a:t>
            </a:r>
          </a:p>
          <a:p>
            <a:pPr marL="283464" indent="-283464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sz="1400" dirty="0">
                <a:latin typeface="Arial" panose="020B0604020202020204" pitchFamily="34" charset="0"/>
                <a:ea typeface="Times New Roman" panose="02020603050405020304" pitchFamily="18" charset="0"/>
              </a:rPr>
              <a:t>We found</a:t>
            </a:r>
            <a:r>
              <a:rPr lang="en-US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quantitative confirmation that preventive measures are less costly and intrusive than post-tipping corrective interventions.</a:t>
            </a:r>
            <a:r>
              <a:rPr lang="en-US" sz="1400" dirty="0">
                <a:effectLst/>
                <a:latin typeface="Arial" panose="020B0604020202020204" pitchFamily="34" charset="0"/>
              </a:rPr>
              <a:t> 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latin typeface="Arial" panose="020B0604020202020204" pitchFamily="34" charset="0"/>
                <a:ea typeface="Times New Roman" panose="02020603050405020304" pitchFamily="18" charset="0"/>
              </a:rPr>
              <a:t>W</a:t>
            </a:r>
            <a:r>
              <a:rPr lang="en-US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hile thermal inertia may delay tipping, leading to an overshoot of the</a:t>
            </a:r>
            <a:r>
              <a:rPr lang="en-US" sz="1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critical threshold, this leeway comes with a steep rise in requisite control</a:t>
            </a:r>
            <a:r>
              <a:rPr lang="en-US" sz="1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once tipping occurs.</a:t>
            </a:r>
            <a:r>
              <a:rPr lang="en-US" sz="1100" dirty="0">
                <a:effectLst/>
                <a:latin typeface="Arial" panose="020B0604020202020204" pitchFamily="34" charset="0"/>
              </a:rPr>
              <a:t> 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 </a:t>
            </a:r>
            <a:r>
              <a:rPr lang="en-US" sz="1400" dirty="0">
                <a:latin typeface="Arial" panose="020B0604020202020204" pitchFamily="34" charset="0"/>
                <a:ea typeface="Times New Roman" panose="02020603050405020304" pitchFamily="18" charset="0"/>
              </a:rPr>
              <a:t>approach developed in this study is a</a:t>
            </a:r>
            <a:r>
              <a:rPr lang="en-US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daptable to other models and could apply to other tipping elements due to the ubiquitous underlying mathematical structure of tipping.</a:t>
            </a:r>
            <a:r>
              <a:rPr lang="en-US" sz="1000" dirty="0">
                <a:effectLst/>
                <a:latin typeface="Arial" panose="020B0604020202020204" pitchFamily="34" charset="0"/>
              </a:rPr>
              <a:t> </a:t>
            </a:r>
            <a:endParaRPr lang="en-US" sz="1000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232063" y="22734"/>
            <a:ext cx="11727873" cy="1326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kern="1800" dirty="0">
                <a:solidFill>
                  <a:srgbClr val="106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Modeling a Control Strategy to Reverse Sea-Ice Loss Near its </a:t>
            </a:r>
            <a:r>
              <a:rPr lang="en-US" sz="3600" b="1" kern="1800">
                <a:solidFill>
                  <a:srgbClr val="106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Tipping Point</a:t>
            </a:r>
            <a:endParaRPr lang="en-US" sz="36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6096000" y="5943600"/>
            <a:ext cx="5863936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Arial" panose="020B0604020202020204" pitchFamily="34" charset="0"/>
              </a:rPr>
              <a:t>Kooloth, P., Lu, J., Bakker, C. et al. Optimal control of polar sea-ice near its tipping points. </a:t>
            </a:r>
            <a:r>
              <a:rPr lang="en-US" altLang="en-US" sz="1000" i="1" dirty="0" err="1">
                <a:solidFill>
                  <a:srgbClr val="000000"/>
                </a:solidFill>
                <a:latin typeface="Arial" panose="020B0604020202020204" pitchFamily="34" charset="0"/>
              </a:rPr>
              <a:t>npj</a:t>
            </a:r>
            <a:r>
              <a:rPr lang="en-US" altLang="en-US" sz="10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000" i="1" dirty="0" err="1">
                <a:solidFill>
                  <a:srgbClr val="000000"/>
                </a:solidFill>
                <a:latin typeface="Arial" panose="020B0604020202020204" pitchFamily="34" charset="0"/>
              </a:rPr>
              <a:t>Clim</a:t>
            </a:r>
            <a:r>
              <a:rPr lang="en-US" altLang="en-US" sz="1000" i="1" dirty="0">
                <a:solidFill>
                  <a:srgbClr val="000000"/>
                </a:solidFill>
                <a:latin typeface="Arial" panose="020B0604020202020204" pitchFamily="34" charset="0"/>
              </a:rPr>
              <a:t> Atmos Sci </a:t>
            </a:r>
            <a:r>
              <a:rPr lang="en-US" altLang="en-US" sz="1000" b="1" dirty="0">
                <a:solidFill>
                  <a:srgbClr val="000000"/>
                </a:solidFill>
                <a:latin typeface="Arial" panose="020B0604020202020204" pitchFamily="34" charset="0"/>
              </a:rPr>
              <a:t>7</a:t>
            </a:r>
            <a:r>
              <a:rPr lang="en-US" altLang="en-US" sz="1000" dirty="0">
                <a:solidFill>
                  <a:srgbClr val="000000"/>
                </a:solidFill>
                <a:latin typeface="Arial" panose="020B0604020202020204" pitchFamily="34" charset="0"/>
              </a:rPr>
              <a:t>, 274 (2024). https://doi.org/10.1038/s41612-024-00768-1</a:t>
            </a: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6096000" y="4144647"/>
            <a:ext cx="6018068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The contour plot above shows the variation in the control required to reverse sea-ice loss with the time of intervention (y-axis) and increase in heat capacity (x-axis). Our studies show that system inertia due to large ocean heat capacity allows for an overshoot window past the tipping threshold (dash-dotted line) during which the requisite control only scales linearly with the intervention time. Past this shoulder (dashed line), there is a steep rise in the requisite control, as indicated by the darker shade. Increased system inertia leads to more leeway; however, this is accompanied by a steeper change in control costs once the window is crossed.</a:t>
            </a:r>
          </a:p>
        </p:txBody>
      </p:sp>
      <p:pic>
        <p:nvPicPr>
          <p:cNvPr id="3" name="Picture 2" descr="A diagram of a heat capacity&#10;&#10;Description automatically generated">
            <a:extLst>
              <a:ext uri="{FF2B5EF4-FFF2-40B4-BE49-F238E27FC236}">
                <a16:creationId xmlns:a16="http://schemas.microsoft.com/office/drawing/2014/main" id="{1B3B5F9D-7B5D-EE6B-363B-36E3D0F312A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0213" y="928119"/>
            <a:ext cx="5247573" cy="321652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522C35C9ABB64B81B56AE93BD8121A" ma:contentTypeVersion="6" ma:contentTypeDescription="Create a new document." ma:contentTypeScope="" ma:versionID="9d624290c367736fe56a967e31f7a987">
  <xsd:schema xmlns:xsd="http://www.w3.org/2001/XMLSchema" xmlns:xs="http://www.w3.org/2001/XMLSchema" xmlns:p="http://schemas.microsoft.com/office/2006/metadata/properties" xmlns:ns2="34ce37e6-51e5-4700-bc4a-ee453d0b2e1a" targetNamespace="http://schemas.microsoft.com/office/2006/metadata/properties" ma:root="true" ma:fieldsID="2db02a63a5a8a8ad5401177501251ca7" ns2:_="">
    <xsd:import namespace="34ce37e6-51e5-4700-bc4a-ee453d0b2e1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ce37e6-51e5-4700-bc4a-ee453d0b2e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C74935E-4390-47DD-99CE-60A5373B7B5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A57D9F0-2B85-430B-8843-0027C0E6F07C}">
  <ds:schemaRefs>
    <ds:schemaRef ds:uri="http://purl.org/dc/dcmitype/"/>
    <ds:schemaRef ds:uri="http://purl.org/dc/elements/1.1/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34ce37e6-51e5-4700-bc4a-ee453d0b2e1a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E20CC44-E570-40E8-8322-8BE88B7D66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ce37e6-51e5-4700-bc4a-ee453d0b2e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6444</TotalTime>
  <Words>360</Words>
  <Application>Microsoft Office PowerPoint</Application>
  <PresentationFormat>Widescreen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</dc:creator>
  <cp:lastModifiedBy>Grasty, Sarah E</cp:lastModifiedBy>
  <cp:revision>16</cp:revision>
  <cp:lastPrinted>2011-05-11T17:30:12Z</cp:lastPrinted>
  <dcterms:created xsi:type="dcterms:W3CDTF">2017-11-02T21:19:41Z</dcterms:created>
  <dcterms:modified xsi:type="dcterms:W3CDTF">2024-11-26T23:23:26Z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0x010100C4522C35C9ABB64B81B56AE93BD8121A</vt:lpwstr>
  </property>
  <property fmtid="{D5CDD505-2E9C-101B-9397-08002B2CF9AE}" pid="4" name="Order">
    <vt:r8>3400</vt:r8>
  </property>
</Properties>
</file>