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77D730-2F7F-7CE1-A657-6C48440E45DB}" name="Kooloth, Parvathi" initials="" userId="S::parvathi.kooloth@pnnl.gov::81c33363-c3c3-41bd-b1e4-ca2c8d13e8d7" providerId="AD"/>
  <p188:author id="{A35A2C4F-FD5C-0A93-BFA5-B0EA1E252F97}" name="Wisse, Jessica M" initials="" userId="S::jessica.wisse@pnnl.gov::d37bffa0-4af3-44a8-9a61-9a46fb8d8a6e" providerId="AD"/>
  <p188:author id="{6FF10154-FB4E-128B-3EBB-5A9484DC441A}" name="Grasty, Sarah E" initials="SG" userId="S::sarah.grasty@pnnl.gov::d843d92e-d185-4bdb-926c-410d7b5c1cf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042B8-16B7-4952-8092-405C91411CDF}" v="10" dt="2024-11-26T23:23:04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25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28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61334" y="12954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study sought to investigate whether a climate element near its tipping threshold can be optimally controlled and stabilized.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Used variational methods to devise an optimal control scheme to stabilize sea-ice in an idealized climate model while minimizing the cost of applying this scheme.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Studied the dependence of control measures on important features of the tipping point, such as the critical threshold and the strength of hysteresis.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Explored the impact of  possible delay in the onset of tipping due to system inertia.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</a:rPr>
              <a:t>We found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quantitative confirmation that preventive measures are less costly and intrusive than post-tipping corrective interventions.</a:t>
            </a:r>
            <a:r>
              <a:rPr lang="en-US" sz="1400" dirty="0">
                <a:effectLst/>
                <a:latin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hile thermal inertia may delay tipping, leading to an overshoot of the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critical threshold, this leeway comes with a steep rise in requisite control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once tipping occurs.</a:t>
            </a:r>
            <a:r>
              <a:rPr lang="en-US" sz="1100" dirty="0">
                <a:effectLst/>
                <a:latin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</a:rPr>
              <a:t>approach developed in this study is a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daptable to other models and could apply to other tipping elements due to the ubiquitous underlying mathematical structure of tipping.</a:t>
            </a:r>
            <a:r>
              <a:rPr lang="en-US" sz="1000" dirty="0">
                <a:effectLst/>
                <a:latin typeface="Arial" panose="020B0604020202020204" pitchFamily="34" charset="0"/>
              </a:rPr>
              <a:t> </a:t>
            </a:r>
            <a:endParaRPr lang="en-US" sz="10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32063" y="22734"/>
            <a:ext cx="11727873" cy="132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kern="1800" dirty="0">
                <a:solidFill>
                  <a:srgbClr val="106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Modeling a Control Strategy to Reverse Sea-Ice Loss Near its </a:t>
            </a:r>
            <a:r>
              <a:rPr lang="en-US" sz="3600" b="1" kern="1800">
                <a:solidFill>
                  <a:srgbClr val="10663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Tipping Point</a:t>
            </a:r>
            <a:endParaRPr lang="en-US" sz="3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096000" y="5943600"/>
            <a:ext cx="5863936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Kooloth, P., Lu, J., Bakker, C. et al. Optimal control of polar sea-ice near its tipping points. </a:t>
            </a:r>
            <a:r>
              <a:rPr lang="en-US" altLang="en-US" sz="1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npj</a:t>
            </a:r>
            <a:r>
              <a:rPr lang="en-US" altLang="en-US" sz="1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Clim</a:t>
            </a:r>
            <a:r>
              <a:rPr lang="en-US" altLang="en-US" sz="1000" i="1" dirty="0">
                <a:solidFill>
                  <a:srgbClr val="000000"/>
                </a:solidFill>
                <a:latin typeface="Arial" panose="020B0604020202020204" pitchFamily="34" charset="0"/>
              </a:rPr>
              <a:t> Atmos Sci </a:t>
            </a:r>
            <a:r>
              <a:rPr lang="en-US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, 274 (2024). https://doi.org/10.1038/s41612-024-00768-1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096000" y="4144647"/>
            <a:ext cx="601806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contour plot above shows the variation in the control required to reverse sea-ice loss with the time of intervention (y-axis) and increase in heat capacity (x-axis). Our studies show that system inertia due to large ocean heat capacity allows for an overshoot window past the tipping threshold (dash-dotted line) during which the requisite control only scales linearly with the intervention time. Past this shoulder (dashed line), there is a steep rise in the requisite control, as indicated by the darker shade. Increased system inertia leads to more leeway; however, this is accompanied by a steeper change in control costs once the window is crossed.</a:t>
            </a:r>
          </a:p>
        </p:txBody>
      </p:sp>
      <p:pic>
        <p:nvPicPr>
          <p:cNvPr id="3" name="Picture 2" descr="A diagram of a heat capacity&#10;&#10;Description automatically generated">
            <a:extLst>
              <a:ext uri="{FF2B5EF4-FFF2-40B4-BE49-F238E27FC236}">
                <a16:creationId xmlns:a16="http://schemas.microsoft.com/office/drawing/2014/main" id="{1B3B5F9D-7B5D-EE6B-363B-36E3D0F312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213" y="928119"/>
            <a:ext cx="5247573" cy="32165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34ce37e6-51e5-4700-bc4a-ee453d0b2e1a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6444</TotalTime>
  <Words>360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Grasty, Sarah E</cp:lastModifiedBy>
  <cp:revision>16</cp:revision>
  <cp:lastPrinted>2011-05-11T17:30:12Z</cp:lastPrinted>
  <dcterms:created xsi:type="dcterms:W3CDTF">2017-11-02T21:19:41Z</dcterms:created>
  <dcterms:modified xsi:type="dcterms:W3CDTF">2024-11-26T23:23:26Z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