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5"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1040" autoAdjust="0"/>
  </p:normalViewPr>
  <p:slideViewPr>
    <p:cSldViewPr>
      <p:cViewPr varScale="1">
        <p:scale>
          <a:sx n="198" d="100"/>
          <a:sy n="198" d="100"/>
        </p:scale>
        <p:origin x="1080"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586A74D-81BC-4965-8D76-20C793EE69AD}" type="datetimeFigureOut">
              <a:rPr lang="en-US" smtClean="0"/>
              <a:pPr/>
              <a:t>9/15/22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BD793DC-401D-445D-9E15-8375BE67FA78}" type="slidenum">
              <a:rPr lang="en-US" smtClean="0"/>
              <a:pPr/>
              <a:t>‹#›</a:t>
            </a:fld>
            <a:endParaRPr lang="en-US" dirty="0"/>
          </a:p>
        </p:txBody>
      </p:sp>
    </p:spTree>
    <p:extLst>
      <p:ext uri="{BB962C8B-B14F-4D97-AF65-F5344CB8AC3E}">
        <p14:creationId xmlns:p14="http://schemas.microsoft.com/office/powerpoint/2010/main" val="4071687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BC80B9A-C993-4CEA-8A39-3AFD6A021F27}"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5" name="Rectangle 7"/>
          <p:cNvSpPr/>
          <p:nvPr userDrawn="1"/>
        </p:nvSpPr>
        <p:spPr bwMode="auto">
          <a:xfrm>
            <a:off x="2360613" y="6634163"/>
            <a:ext cx="678497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6" name="Rectangle 8"/>
          <p:cNvSpPr/>
          <p:nvPr userDrawn="1"/>
        </p:nvSpPr>
        <p:spPr bwMode="auto">
          <a:xfrm>
            <a:off x="0" y="6634163"/>
            <a:ext cx="2333625" cy="228600"/>
          </a:xfrm>
          <a:prstGeom prst="rect">
            <a:avLst/>
          </a:prstGeom>
          <a:solidFill>
            <a:schemeClr val="accent3"/>
          </a:solidFill>
          <a:ln w="9525" cap="flat" cmpd="sng" algn="ctr">
            <a:noFill/>
            <a:prstDash val="solid"/>
            <a:round/>
            <a:headEnd type="none" w="med" len="med"/>
            <a:tailEnd type="none" w="med" len="med"/>
          </a:ln>
          <a:effectLst/>
        </p:spPr>
        <p:txBody>
          <a:bodyPr/>
          <a:lstStyle/>
          <a:p>
            <a:pPr eaLnBrk="0" hangingPunct="0">
              <a:defRPr/>
            </a:pPr>
            <a:endParaRPr lang="en-US" dirty="0">
              <a:latin typeface="Arial" pitchFamily="34" charset="0"/>
            </a:endParaRPr>
          </a:p>
        </p:txBody>
      </p:sp>
      <p:sp>
        <p:nvSpPr>
          <p:cNvPr id="7" name="Rectangle 235"/>
          <p:cNvSpPr>
            <a:spLocks noChangeArrowheads="1"/>
          </p:cNvSpPr>
          <p:nvPr/>
        </p:nvSpPr>
        <p:spPr bwMode="auto">
          <a:xfrm>
            <a:off x="2398713" y="6646863"/>
            <a:ext cx="6588125" cy="211137"/>
          </a:xfrm>
          <a:prstGeom prst="rect">
            <a:avLst/>
          </a:prstGeom>
          <a:noFill/>
          <a:ln w="9525" algn="ctr">
            <a:noFill/>
            <a:miter lim="800000"/>
            <a:headEnd/>
            <a:tailEnd/>
          </a:ln>
          <a:effectLst/>
        </p:spPr>
        <p:txBody>
          <a:bodyPr/>
          <a:lstStyle/>
          <a:p>
            <a:pPr marL="171450" indent="-171450" algn="r" eaLnBrk="0" hangingPunct="0">
              <a:lnSpc>
                <a:spcPct val="90000"/>
              </a:lnSpc>
              <a:defRPr/>
            </a:pPr>
            <a:r>
              <a:rPr lang="en-US" sz="1200" b="1" dirty="0">
                <a:solidFill>
                  <a:schemeClr val="bg1"/>
                </a:solidFill>
                <a:ea typeface="Rod"/>
                <a:cs typeface="Rod"/>
              </a:rPr>
              <a:t>Department of Energy  •  Office of Science  •  Biological and Environmental Research</a:t>
            </a:r>
          </a:p>
        </p:txBody>
      </p:sp>
      <p:sp>
        <p:nvSpPr>
          <p:cNvPr id="2" name="Title 1"/>
          <p:cNvSpPr>
            <a:spLocks noGrp="1"/>
          </p:cNvSpPr>
          <p:nvPr>
            <p:ph type="title"/>
          </p:nvPr>
        </p:nvSpPr>
        <p:spPr>
          <a:xfrm>
            <a:off x="457200" y="3810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838200" y="1600200"/>
            <a:ext cx="38481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4838700" y="1600200"/>
            <a:ext cx="3848100" cy="4525963"/>
          </a:xfrm>
        </p:spPr>
        <p:txBody>
          <a:bodyPr/>
          <a:lstStyle/>
          <a:p>
            <a:pPr lvl="0"/>
            <a:endParaRPr lang="en-US" noProof="0" dirty="0"/>
          </a:p>
        </p:txBody>
      </p:sp>
      <p:sp>
        <p:nvSpPr>
          <p:cNvPr id="9" name="Slide Number Placeholder 4"/>
          <p:cNvSpPr>
            <a:spLocks noGrp="1"/>
          </p:cNvSpPr>
          <p:nvPr>
            <p:ph type="sldNum" sz="quarter" idx="10"/>
          </p:nvPr>
        </p:nvSpPr>
        <p:spPr/>
        <p:txBody>
          <a:bodyPr/>
          <a:lstStyle>
            <a:lvl1pPr eaLnBrk="0" hangingPunct="0">
              <a:defRPr>
                <a:latin typeface="Arial" charset="0"/>
              </a:defRPr>
            </a:lvl1pPr>
          </a:lstStyle>
          <a:p>
            <a:pPr>
              <a:defRPr/>
            </a:pPr>
            <a:fld id="{2113C00A-46C3-4695-A1BF-A4D51761E616}" type="slidenum">
              <a:rPr lang="en-US"/>
              <a:pPr>
                <a:defRPr/>
              </a:pPr>
              <a:t>‹#›</a:t>
            </a:fld>
            <a:endParaRPr lang="en-US" dirty="0"/>
          </a:p>
        </p:txBody>
      </p:sp>
      <p:sp>
        <p:nvSpPr>
          <p:cNvPr id="10" name="Rectangle 235"/>
          <p:cNvSpPr>
            <a:spLocks noChangeArrowheads="1"/>
          </p:cNvSpPr>
          <p:nvPr userDrawn="1"/>
        </p:nvSpPr>
        <p:spPr bwMode="auto">
          <a:xfrm>
            <a:off x="-34926" y="6646863"/>
            <a:ext cx="2320925" cy="274637"/>
          </a:xfrm>
          <a:prstGeom prst="rect">
            <a:avLst/>
          </a:prstGeom>
          <a:noFill/>
          <a:ln w="9525" algn="ctr">
            <a:noFill/>
            <a:miter lim="800000"/>
            <a:headEnd/>
            <a:tailEnd/>
          </a:ln>
          <a:effectLst/>
        </p:spPr>
        <p:txBody>
          <a:bodyPr/>
          <a:lstStyle/>
          <a:p>
            <a:pPr marL="171450" indent="-171450" eaLnBrk="0" hangingPunct="0">
              <a:lnSpc>
                <a:spcPct val="90000"/>
              </a:lnSpc>
              <a:defRPr/>
            </a:pPr>
            <a:fld id="{3CF22588-4ED6-4D73-B710-A92B6386A90D}" type="slidenum">
              <a:rPr lang="en-US" sz="1000">
                <a:solidFill>
                  <a:schemeClr val="bg1"/>
                </a:solidFill>
                <a:ea typeface="Rod"/>
                <a:cs typeface="Rod"/>
              </a:rPr>
              <a:pPr marL="171450" indent="-171450" eaLnBrk="0" hangingPunct="0">
                <a:lnSpc>
                  <a:spcPct val="90000"/>
                </a:lnSpc>
                <a:defRPr/>
              </a:pPr>
              <a:t>‹#›</a:t>
            </a:fld>
            <a:r>
              <a:rPr lang="en-US" sz="1000" dirty="0">
                <a:solidFill>
                  <a:schemeClr val="bg1"/>
                </a:solidFill>
                <a:ea typeface="Rod"/>
                <a:cs typeface="Rod"/>
              </a:rPr>
              <a:t>	 </a:t>
            </a:r>
            <a:r>
              <a:rPr lang="en-US" sz="1200" b="1" dirty="0">
                <a:solidFill>
                  <a:schemeClr val="bg1"/>
                </a:solidFill>
                <a:ea typeface="Rod"/>
                <a:cs typeface="Rod"/>
              </a:rPr>
              <a:t>BER Climate Research</a:t>
            </a:r>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7636D64-B606-4833-8E9E-A8FC51B35A1D}" type="datetimeFigureOut">
              <a:rPr lang="en-US" smtClean="0"/>
              <a:pPr/>
              <a:t>9/15/22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BC275B-07AD-4C9E-AB1F-13419A9373DE}"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636D64-B606-4833-8E9E-A8FC51B35A1D}" type="datetimeFigureOut">
              <a:rPr lang="en-US" smtClean="0"/>
              <a:pPr/>
              <a:t>9/15/22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C275B-07AD-4C9E-AB1F-13419A9373DE}"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google.com/url?q=https%3A%2F%2Fdoi.org%2F10.1007%2Fs13143-022-00288-z&amp;sa=D&amp;sntz=1&amp;usg=AOvVaw24SiMjX7MJgDQwVwneiHEk"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4"/>
          <p:cNvSpPr txBox="1">
            <a:spLocks noChangeArrowheads="1"/>
          </p:cNvSpPr>
          <p:nvPr/>
        </p:nvSpPr>
        <p:spPr bwMode="auto">
          <a:xfrm>
            <a:off x="444500" y="3759200"/>
            <a:ext cx="184150" cy="369888"/>
          </a:xfrm>
          <a:prstGeom prst="rect">
            <a:avLst/>
          </a:prstGeom>
          <a:noFill/>
          <a:ln w="9525">
            <a:noFill/>
            <a:miter lim="800000"/>
            <a:headEnd/>
            <a:tailEnd/>
          </a:ln>
        </p:spPr>
        <p:txBody>
          <a:bodyPr wrap="none">
            <a:spAutoFit/>
          </a:bodyPr>
          <a:lstStyle/>
          <a:p>
            <a:endParaRPr lang="en-US" dirty="0">
              <a:latin typeface="Avenir Book" panose="02000503020000020003" pitchFamily="2" charset="0"/>
            </a:endParaRPr>
          </a:p>
        </p:txBody>
      </p:sp>
      <p:sp>
        <p:nvSpPr>
          <p:cNvPr id="5" name="TextBox 4"/>
          <p:cNvSpPr txBox="1"/>
          <p:nvPr/>
        </p:nvSpPr>
        <p:spPr>
          <a:xfrm>
            <a:off x="0" y="209490"/>
            <a:ext cx="9144000" cy="400110"/>
          </a:xfrm>
          <a:prstGeom prst="rect">
            <a:avLst/>
          </a:prstGeom>
          <a:noFill/>
        </p:spPr>
        <p:txBody>
          <a:bodyPr wrap="square">
            <a:spAutoFit/>
          </a:bodyPr>
          <a:lstStyle/>
          <a:p>
            <a:r>
              <a:rPr lang="en-US" sz="2000" b="1" dirty="0"/>
              <a:t>Correcting numeric parameters in microphysics scheme improved WRF performance</a:t>
            </a:r>
          </a:p>
        </p:txBody>
      </p:sp>
      <p:sp>
        <p:nvSpPr>
          <p:cNvPr id="12" name="TextBox 11"/>
          <p:cNvSpPr txBox="1"/>
          <p:nvPr/>
        </p:nvSpPr>
        <p:spPr>
          <a:xfrm>
            <a:off x="104809" y="5867400"/>
            <a:ext cx="6968785" cy="646331"/>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en-US" sz="1200" dirty="0">
                <a:effectLst/>
              </a:rPr>
              <a:t>Kim, K.-B., K.-S. Lim, and </a:t>
            </a:r>
            <a:r>
              <a:rPr lang="en-US" sz="1200" b="1" u="sng" dirty="0" err="1">
                <a:effectLst/>
                <a:latin typeface="Open Sans" panose="020B0606030504020204" pitchFamily="34" charset="0"/>
              </a:rPr>
              <a:t>Jiwoo</a:t>
            </a:r>
            <a:r>
              <a:rPr lang="en-US" sz="1200" b="1" u="sng" dirty="0">
                <a:effectLst/>
                <a:latin typeface="Open Sans" panose="020B0606030504020204" pitchFamily="34" charset="0"/>
              </a:rPr>
              <a:t> Lee</a:t>
            </a:r>
            <a:r>
              <a:rPr lang="en-US" sz="1200" dirty="0">
                <a:effectLst/>
              </a:rPr>
              <a:t>, 2022: Numerical errors in ice microphysics parameterizations and their effects on simulated precipitation convection. </a:t>
            </a:r>
            <a:r>
              <a:rPr lang="en-US" sz="1200" i="1" dirty="0">
                <a:effectLst/>
              </a:rPr>
              <a:t>Asia-Pacific Journal of Atmospheric Sciences,</a:t>
            </a:r>
            <a:r>
              <a:rPr lang="en-US" sz="1200" dirty="0">
                <a:effectLst/>
              </a:rPr>
              <a:t> </a:t>
            </a:r>
            <a:r>
              <a:rPr lang="en-US" sz="1200" u="sng" dirty="0">
                <a:effectLst/>
                <a:hlinkClick r:id="rId3"/>
              </a:rPr>
              <a:t>doi: 10.1007/s13143-022-00288-z</a:t>
            </a:r>
            <a:r>
              <a:rPr lang="en-US" sz="1200" dirty="0">
                <a:effectLst/>
              </a:rPr>
              <a:t> </a:t>
            </a:r>
            <a:endParaRPr lang="en-GB" sz="1000" dirty="0">
              <a:latin typeface="Avenir Book" panose="02000503020000020003" pitchFamily="2" charset="0"/>
            </a:endParaRPr>
          </a:p>
        </p:txBody>
      </p:sp>
      <p:sp>
        <p:nvSpPr>
          <p:cNvPr id="11" name="TextBox 10"/>
          <p:cNvSpPr txBox="1"/>
          <p:nvPr/>
        </p:nvSpPr>
        <p:spPr>
          <a:xfrm>
            <a:off x="104810" y="885504"/>
            <a:ext cx="3249066" cy="1862048"/>
          </a:xfrm>
          <a:prstGeom prst="rect">
            <a:avLst/>
          </a:prstGeom>
          <a:noFill/>
        </p:spPr>
        <p:txBody>
          <a:bodyPr wrap="square" rtlCol="0">
            <a:spAutoFit/>
          </a:bodyPr>
          <a:lstStyle/>
          <a:p>
            <a:r>
              <a:rPr lang="en-US" sz="1600" b="1" dirty="0">
                <a:solidFill>
                  <a:srgbClr val="77933C"/>
                </a:solidFill>
                <a:latin typeface="Avenir Book" panose="02000503020000020003" pitchFamily="2" charset="0"/>
              </a:rPr>
              <a:t>Scientific Achievement</a:t>
            </a:r>
            <a:endParaRPr lang="en-US" sz="1100" dirty="0">
              <a:latin typeface="Avenir Book" panose="02000503020000020003" pitchFamily="2" charset="0"/>
            </a:endParaRPr>
          </a:p>
          <a:p>
            <a:pPr marL="171450" indent="-171450">
              <a:buFont typeface="Arial" panose="020B0604020202020204" pitchFamily="34" charset="0"/>
              <a:buChar char="•"/>
            </a:pPr>
            <a:r>
              <a:rPr lang="en-US" sz="1100" dirty="0">
                <a:latin typeface="Avenir Book" panose="02000503020000020003" pitchFamily="2" charset="0"/>
              </a:rPr>
              <a:t>In this study, we found an inherent numerical error in the ice microphysics processes of WDM6 and corrected by redriving theoretical formula. </a:t>
            </a:r>
          </a:p>
          <a:p>
            <a:pPr marL="171450" indent="-171450">
              <a:buFont typeface="Arial" panose="020B0604020202020204" pitchFamily="34" charset="0"/>
              <a:buChar char="•"/>
            </a:pPr>
            <a:r>
              <a:rPr lang="en-US" sz="1100" dirty="0">
                <a:latin typeface="Avenir Book" panose="02000503020000020003" pitchFamily="2" charset="0"/>
              </a:rPr>
              <a:t>We found that the correction has improved monsoon precipitation distribution over the East Asia in the WRF regional climate simulation.</a:t>
            </a:r>
          </a:p>
          <a:p>
            <a:endParaRPr lang="en-US" sz="1100" dirty="0">
              <a:latin typeface="Avenir Book" panose="02000503020000020003" pitchFamily="2" charset="0"/>
            </a:endParaRPr>
          </a:p>
        </p:txBody>
      </p:sp>
      <p:pic>
        <p:nvPicPr>
          <p:cNvPr id="6" name="Picture 5" descr="A drawing of a face&#10;&#10;Description automatically generated">
            <a:extLst>
              <a:ext uri="{FF2B5EF4-FFF2-40B4-BE49-F238E27FC236}">
                <a16:creationId xmlns:a16="http://schemas.microsoft.com/office/drawing/2014/main" id="{7113E2AF-5419-E14E-A63F-296EA778103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214963" y="5879382"/>
            <a:ext cx="1824228" cy="607064"/>
          </a:xfrm>
          <a:prstGeom prst="rect">
            <a:avLst/>
          </a:prstGeom>
        </p:spPr>
      </p:pic>
      <p:sp>
        <p:nvSpPr>
          <p:cNvPr id="16" name="Rectangle 15">
            <a:extLst>
              <a:ext uri="{FF2B5EF4-FFF2-40B4-BE49-F238E27FC236}">
                <a16:creationId xmlns:a16="http://schemas.microsoft.com/office/drawing/2014/main" id="{5DD2C4CD-0CA1-4D4E-8277-8407EF95EF71}"/>
              </a:ext>
            </a:extLst>
          </p:cNvPr>
          <p:cNvSpPr/>
          <p:nvPr/>
        </p:nvSpPr>
        <p:spPr>
          <a:xfrm>
            <a:off x="6221523" y="891399"/>
            <a:ext cx="2817668" cy="4739759"/>
          </a:xfrm>
          <a:prstGeom prst="rect">
            <a:avLst/>
          </a:prstGeom>
        </p:spPr>
        <p:txBody>
          <a:bodyPr wrap="square">
            <a:spAutoFit/>
          </a:bodyPr>
          <a:lstStyle/>
          <a:p>
            <a:pPr lvl="0"/>
            <a:r>
              <a:rPr lang="en-US" sz="1600" b="1" dirty="0">
                <a:solidFill>
                  <a:srgbClr val="77933C"/>
                </a:solidFill>
                <a:latin typeface="Avenir Book" panose="02000503020000020003" pitchFamily="2" charset="0"/>
              </a:rPr>
              <a:t>Research summary</a:t>
            </a:r>
          </a:p>
          <a:p>
            <a:pPr lvl="0"/>
            <a:r>
              <a:rPr lang="en-US" sz="1100" dirty="0">
                <a:latin typeface="Avenir Book" panose="02000503020000020003" pitchFamily="2" charset="0"/>
              </a:rPr>
              <a:t>The major characteristics of ice microphysics in Weather Research and Forecasting (WRF) Double-Moment 6-class (WDM6) bulk-type cloud microphysics originate from the diagnosed ice number concentration, which is a function of the cloud-ice mixing ratio. In this study, we correct numerical errors in ice microphysics processes of the WDM6, in which the cloud-ice shape is assumed as single bullets and examine the impact on regional climate simulations. By rederiving the relationships between cloud microphysics characteristics, including the one linking the cloud-ice mixing ratio and number concentration, we remove numerical errors intrinsic to the description of cloud-ice characteristics in the original WDM6 microphysics scheme. The revised WDM6 is tested using a WRF framework for regional climate simulations over the East Asian region. We find that our correction to the WDM6 improves the model’s performance in capturing the observed distribution of the monsoon rain band.</a:t>
            </a:r>
            <a:endParaRPr lang="en-US" sz="1100" dirty="0">
              <a:solidFill>
                <a:prstClr val="black"/>
              </a:solidFill>
              <a:latin typeface="Avenir Book" panose="02000503020000020003" pitchFamily="2" charset="0"/>
            </a:endParaRPr>
          </a:p>
        </p:txBody>
      </p:sp>
      <p:sp>
        <p:nvSpPr>
          <p:cNvPr id="23" name="Rectangle 22">
            <a:extLst>
              <a:ext uri="{FF2B5EF4-FFF2-40B4-BE49-F238E27FC236}">
                <a16:creationId xmlns:a16="http://schemas.microsoft.com/office/drawing/2014/main" id="{1448BF97-77D3-7940-ABBA-8AE870255D6E}"/>
              </a:ext>
            </a:extLst>
          </p:cNvPr>
          <p:cNvSpPr/>
          <p:nvPr/>
        </p:nvSpPr>
        <p:spPr>
          <a:xfrm>
            <a:off x="104809" y="3190838"/>
            <a:ext cx="3560502" cy="1862048"/>
          </a:xfrm>
          <a:prstGeom prst="rect">
            <a:avLst/>
          </a:prstGeom>
        </p:spPr>
        <p:txBody>
          <a:bodyPr wrap="square">
            <a:spAutoFit/>
          </a:bodyPr>
          <a:lstStyle/>
          <a:p>
            <a:pPr lvl="0"/>
            <a:r>
              <a:rPr lang="en-US" sz="1600" b="1" dirty="0">
                <a:solidFill>
                  <a:srgbClr val="9BBB59">
                    <a:lumMod val="75000"/>
                  </a:srgbClr>
                </a:solidFill>
                <a:latin typeface="Avenir Book" panose="02000503020000020003" pitchFamily="2" charset="0"/>
              </a:rPr>
              <a:t>Significance &amp; Impact</a:t>
            </a:r>
          </a:p>
          <a:p>
            <a:r>
              <a:rPr lang="en-US" sz="1100" dirty="0">
                <a:solidFill>
                  <a:prstClr val="black"/>
                </a:solidFill>
                <a:latin typeface="Avenir Book" panose="02000503020000020003" pitchFamily="2" charset="0"/>
              </a:rPr>
              <a:t>The WDM6 is one of widely used microphysics schemes in Weather Research and Forecasting (WRF) Model, which predicts mixing ratio and number concentration for cloud droplets and rain. The WRF is also a most widely used numerical model in weather and climate. The revised WDM6 code will be implemented to WRF, thus the result of this study could be applicable to any research that uses WRF and WDM6 in the future.</a:t>
            </a:r>
          </a:p>
        </p:txBody>
      </p:sp>
      <p:pic>
        <p:nvPicPr>
          <p:cNvPr id="2" name="그림 44">
            <a:extLst>
              <a:ext uri="{FF2B5EF4-FFF2-40B4-BE49-F238E27FC236}">
                <a16:creationId xmlns:a16="http://schemas.microsoft.com/office/drawing/2014/main" id="{2A6F974B-D219-3EE5-E840-036927BA035E}"/>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65311" y="874772"/>
            <a:ext cx="2545080" cy="1979930"/>
          </a:xfrm>
          <a:prstGeom prst="rect">
            <a:avLst/>
          </a:prstGeom>
          <a:noFill/>
          <a:ln>
            <a:noFill/>
          </a:ln>
        </p:spPr>
      </p:pic>
      <p:pic>
        <p:nvPicPr>
          <p:cNvPr id="7" name="그림 16">
            <a:extLst>
              <a:ext uri="{FF2B5EF4-FFF2-40B4-BE49-F238E27FC236}">
                <a16:creationId xmlns:a16="http://schemas.microsoft.com/office/drawing/2014/main" id="{54C6C9FB-1CBA-D99F-FA64-E91BC831A207}"/>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873351" y="2949092"/>
            <a:ext cx="1997710" cy="2879725"/>
          </a:xfrm>
          <a:prstGeom prst="rect">
            <a:avLst/>
          </a:prstGeom>
          <a:noFill/>
          <a:ln>
            <a:noFill/>
          </a:ln>
        </p:spPr>
      </p:pic>
    </p:spTree>
    <p:extLst>
      <p:ext uri="{BB962C8B-B14F-4D97-AF65-F5344CB8AC3E}">
        <p14:creationId xmlns:p14="http://schemas.microsoft.com/office/powerpoint/2010/main" val="4180364362"/>
      </p:ext>
    </p:extLst>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36418</TotalTime>
  <Words>339</Words>
  <Application>Microsoft Macintosh PowerPoint</Application>
  <PresentationFormat>On-screen Show (4:3)</PresentationFormat>
  <Paragraphs>10</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Avenir Book</vt:lpstr>
      <vt:lpstr>Calibri</vt:lpstr>
      <vt:lpstr>Open Sans</vt:lpstr>
      <vt:lpstr>Office Theme</vt:lpstr>
      <vt:lpstr>PowerPoint Presentation</vt:lpstr>
    </vt:vector>
  </TitlesOfParts>
  <Company>Office of Science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renu</dc:creator>
  <cp:lastModifiedBy>Lee, Jiwoo</cp:lastModifiedBy>
  <cp:revision>177</cp:revision>
  <dcterms:created xsi:type="dcterms:W3CDTF">2011-09-07T23:26:42Z</dcterms:created>
  <dcterms:modified xsi:type="dcterms:W3CDTF">2022-09-15T17:04:04Z</dcterms:modified>
</cp:coreProperties>
</file>