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b4C3D/hLZ17a5Fk9fbdbQHr2n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2" d="100"/>
          <a:sy n="122" d="100"/>
        </p:scale>
        <p:origin x="13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3F18A64D-1F9D-422F-A7C2-BFB48509B7CE}"/>
    <pc:docChg chg="modSld">
      <pc:chgData name="Mundy, Beth E" userId="09c03546-1d2d-4d82-89e1-bb5e2a2e687b" providerId="ADAL" clId="{3F18A64D-1F9D-422F-A7C2-BFB48509B7CE}" dt="2024-02-09T21:23:54.801" v="8" actId="20577"/>
      <pc:docMkLst>
        <pc:docMk/>
      </pc:docMkLst>
      <pc:sldChg chg="modSp mod">
        <pc:chgData name="Mundy, Beth E" userId="09c03546-1d2d-4d82-89e1-bb5e2a2e687b" providerId="ADAL" clId="{3F18A64D-1F9D-422F-A7C2-BFB48509B7CE}" dt="2024-02-09T21:23:54.801" v="8" actId="20577"/>
        <pc:sldMkLst>
          <pc:docMk/>
          <pc:sldMk cId="0" sldId="256"/>
        </pc:sldMkLst>
        <pc:spChg chg="mod">
          <ac:chgData name="Mundy, Beth E" userId="09c03546-1d2d-4d82-89e1-bb5e2a2e687b" providerId="ADAL" clId="{3F18A64D-1F9D-422F-A7C2-BFB48509B7CE}" dt="2024-02-09T21:23:54.801" v="8" actId="20577"/>
          <ac:spMkLst>
            <pc:docMk/>
            <pc:sldMk cId="0" sldId="256"/>
            <ac:spMk id="3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3" y="1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4850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917423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06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highlight text here.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14673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04800"/>
            <a:ext cx="5105400" cy="85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0" y="-21907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69901" y="866775"/>
            <a:ext cx="11214100" cy="525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46737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146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901" y="6297596"/>
            <a:ext cx="2759807" cy="4731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/>
          <p:nvPr/>
        </p:nvSpPr>
        <p:spPr>
          <a:xfrm>
            <a:off x="76200" y="757125"/>
            <a:ext cx="8278200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Scientific Challenge </a:t>
            </a:r>
            <a:endParaRPr sz="2000" b="1" i="0" u="none" strike="noStrike" cap="none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775" marR="0" lvl="0" indent="-2317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6600"/>
              </a:solidFill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200"/>
              <a:buChar char="●"/>
            </a:pPr>
            <a:r>
              <a:rPr lang="en-US" sz="1200" dirty="0"/>
              <a:t>Regional climate models typically represent the Great Lakes through coupled one-dimensional lake models, leading to unresolved hydrodynamics and biases in lake surface temperature (LST) that affect the accuracy of climate simulations.</a:t>
            </a:r>
            <a:endParaRPr sz="12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200"/>
              <a:buChar char="●"/>
            </a:pPr>
            <a:r>
              <a:rPr lang="en-US" sz="1200" dirty="0"/>
              <a:t>The scarcity of coupled three-dimensional lake models has led to a knowledge gap in understanding the mechanistic impact of the lake-atmosphere interactive processes on Great Lakes simulations.</a:t>
            </a:r>
            <a:endParaRPr sz="1200" dirty="0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76200" y="105650"/>
            <a:ext cx="12107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rgbClr val="006600"/>
                </a:solidFill>
              </a:rPr>
              <a:t>Insights from Simulating Summer Warming of the Great Lakes</a:t>
            </a:r>
            <a:endParaRPr sz="2000" b="1">
              <a:solidFill>
                <a:srgbClr val="0066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6600"/>
              </a:solidFill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0" y="4373550"/>
            <a:ext cx="86757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Significance and Impact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C1D1E"/>
              </a:solidFill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dirty="0">
                <a:solidFill>
                  <a:schemeClr val="dk1"/>
                </a:solidFill>
              </a:rPr>
              <a:t>This study provides insights into the coupled modeling system behavior which is critical for developing predictive understanding of the Great Lakes climate system.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dirty="0">
                <a:solidFill>
                  <a:schemeClr val="dk1"/>
                </a:solidFill>
              </a:rPr>
              <a:t>This work sets a foundation for future studies exploring WF2C's potential to produce reliable climate projections and accurately simulate the lake–atmosphere dynamics of the Great Lakes under future climate conditions.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29400" y="2177895"/>
            <a:ext cx="85380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Approach and Findings</a:t>
            </a:r>
            <a:endParaRPr sz="2000" b="1" i="0" u="none" strike="noStrike" cap="none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775" marR="0" lvl="0" indent="-2317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6600"/>
              </a:solidFill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dirty="0"/>
              <a:t>Researchers developed and validated a fully two-way coupled modeling system, called WF2C, using the Weather Research and Forecasting model and a three-dimensional hydrodynamic and ice model based on the Finite Volume Community Ocean Model.</a:t>
            </a:r>
            <a:endParaRPr sz="1200" dirty="0"/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dirty="0"/>
              <a:t>WF2C improved upon past one-dimensional lake model-based studies by significantly reducing the simulated LST bias.</a:t>
            </a:r>
            <a:endParaRPr sz="1200" dirty="0"/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dirty="0"/>
              <a:t>Comparisons of WF2C and an observation-driven modeling system, called OWFC, showed that coupled lake-atmosphere dynamics can elevate summer LST by modifying the surface heat fluxes entering or leaving the lake by influencing meteorological state variables.</a:t>
            </a:r>
            <a:endParaRPr sz="1200" dirty="0"/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2" name="Google Shape;32;p1"/>
          <p:cNvSpPr/>
          <p:nvPr/>
        </p:nvSpPr>
        <p:spPr>
          <a:xfrm>
            <a:off x="5047825" y="6465071"/>
            <a:ext cx="6564313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06433"/>
                </a:solidFill>
                <a:latin typeface="Arial"/>
                <a:ea typeface="Arial"/>
                <a:cs typeface="Arial"/>
                <a:sym typeface="Arial"/>
              </a:rPr>
              <a:t>Department of Energy  •  Office of Science  •  Biological and Environmental Research</a:t>
            </a:r>
            <a:endParaRPr/>
          </a:p>
        </p:txBody>
      </p:sp>
      <p:sp>
        <p:nvSpPr>
          <p:cNvPr id="33" name="Google Shape;33;p1"/>
          <p:cNvSpPr txBox="1"/>
          <p:nvPr/>
        </p:nvSpPr>
        <p:spPr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Figure</a:t>
            </a:r>
            <a:endParaRPr/>
          </a:p>
        </p:txBody>
      </p:sp>
      <p:sp>
        <p:nvSpPr>
          <p:cNvPr id="34" name="Google Shape;34;p1"/>
          <p:cNvSpPr txBox="1"/>
          <p:nvPr/>
        </p:nvSpPr>
        <p:spPr>
          <a:xfrm>
            <a:off x="9116400" y="5198000"/>
            <a:ext cx="30756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b="1" dirty="0">
                <a:solidFill>
                  <a:schemeClr val="dk1"/>
                </a:solidFill>
              </a:rPr>
              <a:t>For the June 2018 simulation period, lake</a:t>
            </a:r>
            <a:r>
              <a:rPr lang="en-US" sz="1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000" b="1" dirty="0">
                <a:solidFill>
                  <a:schemeClr val="dk1"/>
                </a:solidFill>
              </a:rPr>
              <a:t>atmosphere coupling notably increases the incoming sensible heat flux and decreases the outgoing latent heat flux, which in turn increases the net heat flux and ultimately LST.</a:t>
            </a:r>
            <a:endParaRPr sz="1000" b="1" dirty="0">
              <a:solidFill>
                <a:schemeClr val="dk1"/>
              </a:solidFill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 l="4125" t="6360" r="2118" b="5665"/>
          <a:stretch/>
        </p:blipFill>
        <p:spPr>
          <a:xfrm>
            <a:off x="8565625" y="833325"/>
            <a:ext cx="3571173" cy="44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 txBox="1"/>
          <p:nvPr/>
        </p:nvSpPr>
        <p:spPr>
          <a:xfrm>
            <a:off x="29400" y="5765650"/>
            <a:ext cx="86463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rgbClr val="222222"/>
                </a:solidFill>
              </a:rPr>
              <a:t>Kayastha</a:t>
            </a:r>
            <a:r>
              <a:rPr lang="en-US" sz="800" dirty="0">
                <a:solidFill>
                  <a:srgbClr val="222222"/>
                </a:solidFill>
              </a:rPr>
              <a:t>, M. B., Huang, C., Wang, J., Pringle, W. J., Chakraborty, T. C., Yang, Z., et al. “Insights on simulating summer warming of the Great Lakes: Understanding the behavior of a newly developed coupled lake-atmosphere modeling system.” </a:t>
            </a:r>
            <a:r>
              <a:rPr lang="en-US" sz="800" i="1" dirty="0">
                <a:solidFill>
                  <a:srgbClr val="222222"/>
                </a:solidFill>
              </a:rPr>
              <a:t>Journal of Advances in Modeling Earth Systems, </a:t>
            </a:r>
            <a:r>
              <a:rPr lang="en-US" sz="800" b="1" dirty="0">
                <a:solidFill>
                  <a:srgbClr val="222222"/>
                </a:solidFill>
              </a:rPr>
              <a:t>15</a:t>
            </a:r>
            <a:r>
              <a:rPr lang="en-US" sz="800" b="1">
                <a:solidFill>
                  <a:srgbClr val="222222"/>
                </a:solidFill>
              </a:rPr>
              <a:t>, </a:t>
            </a:r>
            <a:r>
              <a:rPr lang="en-US" sz="800">
                <a:solidFill>
                  <a:srgbClr val="222222"/>
                </a:solidFill>
              </a:rPr>
              <a:t>e2023MS003620 (2023). </a:t>
            </a:r>
            <a:r>
              <a:rPr lang="en-US" sz="800" dirty="0">
                <a:solidFill>
                  <a:srgbClr val="222222"/>
                </a:solidFill>
              </a:rPr>
              <a:t>[DOI: 10.1029/2023MS003620]</a:t>
            </a:r>
            <a:endParaRPr sz="800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358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Mundy, Beth E</cp:lastModifiedBy>
  <cp:revision>3</cp:revision>
  <dcterms:created xsi:type="dcterms:W3CDTF">2019-02-27T15:57:00Z</dcterms:created>
  <dcterms:modified xsi:type="dcterms:W3CDTF">2024-02-09T21:24:01Z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