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4"/>
    <p:restoredTop sz="93704"/>
  </p:normalViewPr>
  <p:slideViewPr>
    <p:cSldViewPr snapToGrid="0" snapToObjects="1">
      <p:cViewPr varScale="1">
        <p:scale>
          <a:sx n="80" d="100"/>
          <a:sy n="80" d="100"/>
        </p:scale>
        <p:origin x="10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0CF6-31CA-42EB-AC67-F2DD2B4D0953}"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670C-FE6E-495E-BE9D-9320C7180EFB}" type="slidenum">
              <a:rPr lang="en-US" smtClean="0"/>
              <a:t>‹#›</a:t>
            </a:fld>
            <a:endParaRPr lang="en-US"/>
          </a:p>
        </p:txBody>
      </p:sp>
    </p:spTree>
    <p:extLst>
      <p:ext uri="{BB962C8B-B14F-4D97-AF65-F5344CB8AC3E}">
        <p14:creationId xmlns:p14="http://schemas.microsoft.com/office/powerpoint/2010/main" val="123934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7670C-FE6E-495E-BE9D-9320C7180EFB}" type="slidenum">
              <a:rPr lang="en-US" smtClean="0"/>
              <a:t>1</a:t>
            </a:fld>
            <a:endParaRPr lang="en-US"/>
          </a:p>
        </p:txBody>
      </p:sp>
    </p:spTree>
    <p:extLst>
      <p:ext uri="{BB962C8B-B14F-4D97-AF65-F5344CB8AC3E}">
        <p14:creationId xmlns:p14="http://schemas.microsoft.com/office/powerpoint/2010/main" val="23302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7/8/2024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7/8/2024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5194/esd-15-689-2024.&#820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949389" y="-52866"/>
            <a:ext cx="13852634" cy="815608"/>
          </a:xfrm>
          <a:prstGeom prst="rect">
            <a:avLst/>
          </a:prstGeom>
          <a:noFill/>
        </p:spPr>
        <p:txBody>
          <a:bodyPr wrap="square" rtlCol="0">
            <a:spAutoFit/>
          </a:bodyPr>
          <a:lstStyle/>
          <a:p>
            <a:pPr marL="0" marR="0" algn="ctr">
              <a:lnSpc>
                <a:spcPct val="115000"/>
              </a:lnSpc>
              <a:spcBef>
                <a:spcPts val="0"/>
              </a:spcBef>
              <a:spcAft>
                <a:spcPts val="0"/>
              </a:spcAft>
            </a:pPr>
            <a:r>
              <a:rPr lang="en-US" sz="2000" b="1" dirty="0">
                <a:solidFill>
                  <a:srgbClr val="000000"/>
                </a:solidFill>
                <a:effectLst/>
                <a:latin typeface="+mj-lt"/>
                <a:ea typeface="Times New Roman" panose="02020603050405020304" pitchFamily="18" charset="0"/>
              </a:rPr>
              <a:t>Machine learning causal discovery provides new insights into Pacific-Atlantic interactions </a:t>
            </a:r>
            <a:endParaRPr lang="en-US" sz="2000" dirty="0">
              <a:solidFill>
                <a:srgbClr val="000000"/>
              </a:solidFill>
              <a:effectLst/>
              <a:latin typeface="+mj-lt"/>
              <a:ea typeface="Calibri" panose="020F0502020204030204" pitchFamily="34" charset="0"/>
            </a:endParaRPr>
          </a:p>
          <a:p>
            <a:pPr algn="ct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361165"/>
            <a:ext cx="11789159" cy="461665"/>
          </a:xfrm>
          <a:prstGeom prst="rect">
            <a:avLst/>
          </a:prstGeom>
          <a:noFill/>
          <a:ln>
            <a:solidFill>
              <a:schemeClr val="accent1"/>
            </a:solidFill>
          </a:ln>
        </p:spPr>
        <p:txBody>
          <a:bodyPr wrap="square" rtlCol="0">
            <a:spAutoFit/>
          </a:bodyPr>
          <a:lstStyle/>
          <a:p>
            <a:r>
              <a:rPr lang="en-US" sz="1200" dirty="0" err="1">
                <a:solidFill>
                  <a:srgbClr val="000000"/>
                </a:solidFill>
                <a:effectLst/>
                <a:ea typeface="Calibri" panose="020F0502020204030204" pitchFamily="34" charset="0"/>
              </a:rPr>
              <a:t>Karmouche</a:t>
            </a:r>
            <a:r>
              <a:rPr lang="en-US" sz="1200" dirty="0">
                <a:solidFill>
                  <a:srgbClr val="000000"/>
                </a:solidFill>
                <a:effectLst/>
                <a:ea typeface="Calibri" panose="020F0502020204030204" pitchFamily="34" charset="0"/>
              </a:rPr>
              <a:t>, S., E. </a:t>
            </a:r>
            <a:r>
              <a:rPr lang="en-US" sz="1200" dirty="0" err="1">
                <a:solidFill>
                  <a:srgbClr val="000000"/>
                </a:solidFill>
                <a:effectLst/>
                <a:ea typeface="Calibri" panose="020F0502020204030204" pitchFamily="34" charset="0"/>
              </a:rPr>
              <a:t>Galytska</a:t>
            </a:r>
            <a:r>
              <a:rPr lang="en-US" sz="1200" dirty="0">
                <a:solidFill>
                  <a:srgbClr val="000000"/>
                </a:solidFill>
                <a:effectLst/>
                <a:ea typeface="Calibri" panose="020F0502020204030204" pitchFamily="34" charset="0"/>
              </a:rPr>
              <a:t>, </a:t>
            </a:r>
            <a:r>
              <a:rPr lang="en-US" sz="1200" b="1" dirty="0">
                <a:solidFill>
                  <a:srgbClr val="000000"/>
                </a:solidFill>
                <a:effectLst/>
                <a:ea typeface="Calibri" panose="020F0502020204030204" pitchFamily="34" charset="0"/>
              </a:rPr>
              <a:t>G.A. Meehl</a:t>
            </a:r>
            <a:r>
              <a:rPr lang="en-US" sz="1200" dirty="0">
                <a:solidFill>
                  <a:srgbClr val="000000"/>
                </a:solidFill>
                <a:effectLst/>
                <a:ea typeface="Calibri" panose="020F0502020204030204" pitchFamily="34" charset="0"/>
              </a:rPr>
              <a:t>, J. Runge, K. Weigel, and V. Eyring, 2024:  Changing effects of external forcing on Atlantic-Pacific interactions, </a:t>
            </a:r>
            <a:r>
              <a:rPr lang="en-US" sz="1200" i="1" dirty="0">
                <a:solidFill>
                  <a:srgbClr val="000000"/>
                </a:solidFill>
                <a:effectLst/>
                <a:ea typeface="Calibri" panose="020F0502020204030204" pitchFamily="34" charset="0"/>
              </a:rPr>
              <a:t>Earth System Dynamics</a:t>
            </a:r>
            <a:r>
              <a:rPr lang="en-US" sz="1200" dirty="0">
                <a:solidFill>
                  <a:srgbClr val="000000"/>
                </a:solidFill>
                <a:effectLst/>
                <a:ea typeface="Calibri" panose="020F0502020204030204" pitchFamily="34" charset="0"/>
              </a:rPr>
              <a:t>, </a:t>
            </a:r>
            <a:r>
              <a:rPr lang="en-US" sz="1200" b="1" dirty="0">
                <a:solidFill>
                  <a:srgbClr val="222222"/>
                </a:solidFill>
                <a:effectLst/>
                <a:ea typeface="Calibri" panose="020F0502020204030204" pitchFamily="34" charset="0"/>
              </a:rPr>
              <a:t>15, </a:t>
            </a:r>
            <a:r>
              <a:rPr lang="en-US" sz="1200" dirty="0">
                <a:solidFill>
                  <a:srgbClr val="000000"/>
                </a:solidFill>
                <a:effectLst/>
                <a:ea typeface="Calibri" panose="020F0502020204030204" pitchFamily="34" charset="0"/>
              </a:rPr>
              <a:t>689–715, </a:t>
            </a:r>
            <a:r>
              <a:rPr lang="en-US" sz="1200" dirty="0">
                <a:effectLst/>
                <a:ea typeface="Calibri" panose="020F0502020204030204" pitchFamily="34" charset="0"/>
                <a:hlinkClick r:id="rId3">
                  <a:extLst>
                    <a:ext uri="{A12FA001-AC4F-418D-AE19-62706E023703}">
                      <ahyp:hlinkClr xmlns:ahyp="http://schemas.microsoft.com/office/drawing/2018/hyperlinkcolor" val="tx"/>
                    </a:ext>
                  </a:extLst>
                </a:hlinkClick>
              </a:rPr>
              <a:t>https://doi.org/10.5194/esd-15-689-2024.​</a:t>
            </a:r>
            <a:r>
              <a:rPr lang="en-US" sz="1200" dirty="0">
                <a:effectLst/>
                <a:ea typeface="Calibri" panose="020F0502020204030204" pitchFamily="34" charset="0"/>
              </a:rPr>
              <a:t>         </a:t>
            </a:r>
            <a:r>
              <a:rPr lang="en-US" sz="1200" dirty="0">
                <a:effectLst/>
                <a:ea typeface="Times New Roman" panose="02020603050405020304" pitchFamily="18" charset="0"/>
              </a:rPr>
              <a:t>(DOE RGMA authors in bold face)</a:t>
            </a:r>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451945" y="1047687"/>
            <a:ext cx="7285252" cy="1877437"/>
          </a:xfrm>
          <a:prstGeom prst="rect">
            <a:avLst/>
          </a:prstGeom>
          <a:noFill/>
        </p:spPr>
        <p:txBody>
          <a:bodyPr wrap="square" rtlCol="0">
            <a:spAutoFit/>
          </a:bodyPr>
          <a:lstStyle/>
          <a:p>
            <a:r>
              <a:rPr lang="en-US" sz="1600" b="1" i="1" dirty="0">
                <a:latin typeface="Arial"/>
                <a:cs typeface="Arial"/>
              </a:rPr>
              <a:t>OBJECTIVE</a:t>
            </a:r>
          </a:p>
          <a:p>
            <a:r>
              <a:rPr lang="en-US" sz="1400" dirty="0">
                <a:solidFill>
                  <a:srgbClr val="000000"/>
                </a:solidFill>
                <a:ea typeface="Calibri" panose="020F0502020204030204" pitchFamily="34" charset="0"/>
              </a:rPr>
              <a:t>C</a:t>
            </a:r>
            <a:r>
              <a:rPr lang="en-US" sz="1400" dirty="0">
                <a:solidFill>
                  <a:srgbClr val="000000"/>
                </a:solidFill>
                <a:effectLst/>
                <a:ea typeface="Calibri" panose="020F0502020204030204" pitchFamily="34" charset="0"/>
              </a:rPr>
              <a:t>ausal discovery is applied to observational, CMIP6, and pacemaker data to better understand the processes and mechanisms that connect the Pacific and Atlantic Ocean basins on decadal timescales.  The role of external forcing on these interactions is not clear from previous studies.  Here we apply a novel causal discovery regime-oriented algorithm to provide new insights into these interactions.</a:t>
            </a:r>
          </a:p>
          <a:p>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451945" y="2511525"/>
            <a:ext cx="7395034" cy="1877437"/>
          </a:xfrm>
          <a:prstGeom prst="rect">
            <a:avLst/>
          </a:prstGeom>
          <a:noFill/>
        </p:spPr>
        <p:txBody>
          <a:bodyPr wrap="square" rtlCol="0">
            <a:spAutoFit/>
          </a:bodyPr>
          <a:lstStyle/>
          <a:p>
            <a:endParaRPr lang="en-US" sz="1600" b="1" i="1" dirty="0">
              <a:latin typeface="Arial"/>
              <a:cs typeface="Arial"/>
            </a:endParaRPr>
          </a:p>
          <a:p>
            <a:r>
              <a:rPr lang="en-US" sz="1600" b="1" i="1" dirty="0">
                <a:latin typeface="Arial"/>
                <a:cs typeface="Arial"/>
              </a:rPr>
              <a:t>APPROACH</a:t>
            </a:r>
          </a:p>
          <a:p>
            <a:pPr algn="just"/>
            <a:r>
              <a:rPr lang="en-US" sz="1400" dirty="0">
                <a:solidFill>
                  <a:srgbClr val="000000"/>
                </a:solidFill>
                <a:effectLst/>
                <a:ea typeface="Calibri" panose="020F0502020204030204" pitchFamily="34" charset="0"/>
              </a:rPr>
              <a:t>Machine learning AI involving PCMCI+ r</a:t>
            </a:r>
            <a:r>
              <a:rPr lang="de-DE" sz="1400" dirty="0">
                <a:solidFill>
                  <a:srgbClr val="000000"/>
                </a:solidFill>
                <a:effectLst/>
                <a:ea typeface="Calibri" panose="020F0502020204030204" pitchFamily="34" charset="0"/>
              </a:rPr>
              <a:t>egime-oriented causal discovery shows that CMIP6 models exhibit varying skill in simulating the observed causal fingerprints governing the interactions between the modes of decadal climate variability over the Pacific and Atlantic basins. The models better simulate the connections when SSTs have opposite sign between the tropical Atlantic and tropical Pacific. </a:t>
            </a:r>
            <a:endParaRPr lang="en-US" sz="1400" dirty="0">
              <a:solidFill>
                <a:srgbClr val="000000"/>
              </a:solidFill>
              <a:effectLst/>
              <a:ea typeface="Calibri" panose="020F0502020204030204" pitchFamily="34" charset="0"/>
            </a:endParaRPr>
          </a:p>
          <a:p>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451945" y="4252977"/>
            <a:ext cx="7487872" cy="2606867"/>
          </a:xfrm>
          <a:prstGeom prst="rect">
            <a:avLst/>
          </a:prstGeom>
          <a:noFill/>
        </p:spPr>
        <p:txBody>
          <a:bodyPr wrap="square" rtlCol="0">
            <a:spAutoFit/>
          </a:bodyPr>
          <a:lstStyle/>
          <a:p>
            <a:r>
              <a:rPr lang="en-US" sz="1600" b="1" i="1" dirty="0">
                <a:latin typeface="Arial"/>
                <a:cs typeface="Arial"/>
              </a:rPr>
              <a:t>IMPACT</a:t>
            </a:r>
          </a:p>
          <a:p>
            <a:pPr marL="0" marR="0">
              <a:lnSpc>
                <a:spcPct val="115000"/>
              </a:lnSpc>
              <a:spcBef>
                <a:spcPts val="0"/>
              </a:spcBef>
              <a:spcAft>
                <a:spcPts val="0"/>
              </a:spcAft>
            </a:pPr>
            <a:r>
              <a:rPr lang="de-DE" sz="1400" dirty="0">
                <a:solidFill>
                  <a:srgbClr val="000000"/>
                </a:solidFill>
                <a:effectLst/>
                <a:ea typeface="Calibri" panose="020F0502020204030204" pitchFamily="34" charset="0"/>
              </a:rPr>
              <a:t>External forcing most likely contributed to strengthening of the Walker Circulation with easterly surface wind anomalies over the tropical Pacific, thus favoring La Niña-like negative Interdecadal Pacific Oscillation pattern in the Pacific during the most recent decades.  This is the first time these effects of external forcing have been demonstrated, and the results have implications for what is needed for skillful Earth system predictions in the Pacific and Atlantic regions.</a:t>
            </a:r>
            <a:endParaRPr lang="en-US" sz="1400" dirty="0">
              <a:solidFill>
                <a:srgbClr val="000000"/>
              </a:solidFill>
              <a:effectLst/>
              <a:ea typeface="Calibri" panose="020F0502020204030204" pitchFamily="34" charset="0"/>
            </a:endParaRPr>
          </a:p>
          <a:p>
            <a:pPr marL="0" marR="0">
              <a:lnSpc>
                <a:spcPct val="115000"/>
              </a:lnSpc>
              <a:spcBef>
                <a:spcPts val="0"/>
              </a:spcBef>
              <a:spcAft>
                <a:spcPts val="0"/>
              </a:spcAft>
            </a:pPr>
            <a:r>
              <a:rPr lang="en-US" sz="1800" dirty="0">
                <a:solidFill>
                  <a:srgbClr val="666666"/>
                </a:solidFill>
                <a:effectLst/>
                <a:latin typeface="Times New Roman" panose="02020603050405020304" pitchFamily="18" charset="0"/>
                <a:ea typeface="Open Sans" panose="020B060603050402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pPr>
              <a:lnSpc>
                <a:spcPct val="115000"/>
              </a:lnSpc>
            </a:pPr>
            <a:r>
              <a:rPr lang="en-US" sz="1400" b="1" dirty="0">
                <a:solidFill>
                  <a:srgbClr val="666666"/>
                </a:solidFill>
                <a:effectLst/>
                <a:ea typeface="Open Sans" panose="020B0606030504020204" pitchFamily="34" charset="0"/>
              </a:rPr>
              <a:t> </a:t>
            </a:r>
            <a:endParaRPr lang="en-US" sz="1400" dirty="0">
              <a:solidFill>
                <a:srgbClr val="000000"/>
              </a:solidFill>
              <a:effectLst/>
              <a:ea typeface="Calibri" panose="020F0502020204030204" pitchFamily="34" charset="0"/>
            </a:endParaRPr>
          </a:p>
          <a:p>
            <a:r>
              <a:rPr lang="en-US" sz="1400" i="1" dirty="0">
                <a:cs typeface="Arial"/>
              </a:rPr>
              <a:t> </a:t>
            </a:r>
          </a:p>
        </p:txBody>
      </p:sp>
      <p:sp>
        <p:nvSpPr>
          <p:cNvPr id="9" name="Rectangle 8">
            <a:extLst>
              <a:ext uri="{FF2B5EF4-FFF2-40B4-BE49-F238E27FC236}">
                <a16:creationId xmlns:a16="http://schemas.microsoft.com/office/drawing/2014/main" id="{5ED6742F-C649-2B49-98F6-A53498F1E1D6}"/>
              </a:ext>
            </a:extLst>
          </p:cNvPr>
          <p:cNvSpPr/>
          <p:nvPr/>
        </p:nvSpPr>
        <p:spPr>
          <a:xfrm>
            <a:off x="7720861" y="4977237"/>
            <a:ext cx="4523692" cy="1446550"/>
          </a:xfrm>
          <a:prstGeom prst="rect">
            <a:avLst/>
          </a:prstGeom>
        </p:spPr>
        <p:txBody>
          <a:bodyPr wrap="square">
            <a:spAutoFit/>
          </a:bodyPr>
          <a:lstStyle/>
          <a:p>
            <a:r>
              <a:rPr lang="en-US" sz="1100" b="1" i="0" u="none" strike="noStrike" baseline="0" dirty="0">
                <a:solidFill>
                  <a:srgbClr val="459BC5"/>
                </a:solidFill>
              </a:rPr>
              <a:t>Causality diagrams</a:t>
            </a:r>
            <a:r>
              <a:rPr lang="en-US" sz="1100" i="0" u="none" strike="noStrike" baseline="0" dirty="0">
                <a:solidFill>
                  <a:srgbClr val="459BC5"/>
                </a:solidFill>
              </a:rPr>
              <a:t>, top: Tropical North </a:t>
            </a:r>
            <a:r>
              <a:rPr lang="en-GB" sz="1100" spc="30" dirty="0">
                <a:solidFill>
                  <a:srgbClr val="459BC5"/>
                </a:solidFill>
                <a:highlight>
                  <a:scrgbClr r="0" g="0" b="0">
                    <a:alpha val="0"/>
                  </a:scrgbClr>
                </a:highlight>
                <a:cs typeface="Helvetica" pitchFamily="34"/>
              </a:rPr>
              <a:t>Atlantic(TNA) causes opposite-sign response (blue arrow)  in the Pacific Walker Circulation and Pacific SSTs (PWC, Nino3.4) when external forcing is included;  bottom: </a:t>
            </a:r>
            <a:r>
              <a:rPr lang="en-GB" sz="1100" b="1" spc="30" dirty="0">
                <a:solidFill>
                  <a:srgbClr val="459BC5"/>
                </a:solidFill>
                <a:highlight>
                  <a:scrgbClr r="0" g="0" b="0">
                    <a:alpha val="0"/>
                  </a:scrgbClr>
                </a:highlight>
                <a:cs typeface="Helvetica" pitchFamily="34"/>
              </a:rPr>
              <a:t> </a:t>
            </a:r>
            <a:r>
              <a:rPr lang="en-GB" sz="1100" spc="30" dirty="0">
                <a:solidFill>
                  <a:srgbClr val="459BC5"/>
                </a:solidFill>
                <a:highlight>
                  <a:scrgbClr r="0" g="0" b="0">
                    <a:alpha val="0"/>
                  </a:scrgbClr>
                </a:highlight>
                <a:cs typeface="Helvetica" pitchFamily="34"/>
              </a:rPr>
              <a:t>Removing external forcing reverses the connection and produces the same sign SST response from Pacific to Atlantic (orange arrows)</a:t>
            </a:r>
          </a:p>
          <a:p>
            <a:endParaRPr lang="en-GB" sz="1100" b="1" spc="30" dirty="0">
              <a:solidFill>
                <a:srgbClr val="001A5E"/>
              </a:solidFill>
              <a:highlight>
                <a:scrgbClr r="0" g="0" b="0">
                  <a:alpha val="0"/>
                </a:scrgbClr>
              </a:highlight>
              <a:latin typeface="Helvetica" pitchFamily="34"/>
              <a:cs typeface="Helvetica" pitchFamily="34"/>
            </a:endParaRPr>
          </a:p>
          <a:p>
            <a:pPr algn="l"/>
            <a:r>
              <a:rPr lang="en-US" sz="1100" b="1" i="0" u="none" strike="noStrike" baseline="0" dirty="0">
                <a:solidFill>
                  <a:srgbClr val="459BC5"/>
                </a:solidFill>
              </a:rPr>
              <a:t> </a:t>
            </a:r>
            <a:endParaRPr lang="en-US" sz="1100" b="1" dirty="0">
              <a:solidFill>
                <a:srgbClr val="459BC5"/>
              </a:solidFill>
            </a:endParaRPr>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EF0F5A3-CED0-808D-600C-2035370646C4}"/>
              </a:ext>
            </a:extLst>
          </p:cNvPr>
          <p:cNvPicPr>
            <a:picLocks noChangeAspect="1"/>
          </p:cNvPicPr>
          <p:nvPr/>
        </p:nvPicPr>
        <p:blipFill>
          <a:blip r:embed="rId4"/>
          <a:stretch>
            <a:fillRect/>
          </a:stretch>
        </p:blipFill>
        <p:spPr>
          <a:xfrm>
            <a:off x="8092965" y="906964"/>
            <a:ext cx="3864219" cy="1940825"/>
          </a:xfrm>
          <a:prstGeom prst="rect">
            <a:avLst/>
          </a:prstGeom>
          <a:ln w="28575">
            <a:solidFill>
              <a:srgbClr val="FD8B06"/>
            </a:solidFill>
          </a:ln>
        </p:spPr>
      </p:pic>
      <p:pic>
        <p:nvPicPr>
          <p:cNvPr id="6" name="Picture 5">
            <a:extLst>
              <a:ext uri="{FF2B5EF4-FFF2-40B4-BE49-F238E27FC236}">
                <a16:creationId xmlns:a16="http://schemas.microsoft.com/office/drawing/2014/main" id="{E2DAB507-56AD-F031-E96E-BADAE4610FD0}"/>
              </a:ext>
            </a:extLst>
          </p:cNvPr>
          <p:cNvPicPr>
            <a:picLocks noChangeAspect="1"/>
          </p:cNvPicPr>
          <p:nvPr/>
        </p:nvPicPr>
        <p:blipFill>
          <a:blip r:embed="rId5"/>
          <a:stretch>
            <a:fillRect/>
          </a:stretch>
        </p:blipFill>
        <p:spPr>
          <a:xfrm>
            <a:off x="8063499" y="3029796"/>
            <a:ext cx="3935728" cy="1940825"/>
          </a:xfrm>
          <a:prstGeom prst="rect">
            <a:avLst/>
          </a:prstGeom>
          <a:ln w="28575">
            <a:solidFill>
              <a:srgbClr val="6092BC"/>
            </a:solidFill>
          </a:ln>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16539</TotalTime>
  <Words>339</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141</cp:revision>
  <dcterms:created xsi:type="dcterms:W3CDTF">2017-08-29T22:43:04Z</dcterms:created>
  <dcterms:modified xsi:type="dcterms:W3CDTF">2024-07-08T14:37:34Z</dcterms:modified>
</cp:coreProperties>
</file>