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
    <p:restoredTop sz="96327"/>
  </p:normalViewPr>
  <p:slideViewPr>
    <p:cSldViewPr snapToGrid="0" snapToObjects="1">
      <p:cViewPr varScale="1">
        <p:scale>
          <a:sx n="119" d="100"/>
          <a:sy n="119" d="100"/>
        </p:scale>
        <p:origin x="24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BBF-0FB6-4D6F-1C67-9D0A9A287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2081E-4B09-C557-0CD7-7DE7DB0DB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F46C2-5573-FA5B-1403-4D044CB5FB5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0C99863A-1718-2BB9-5E65-9FB1C2F21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27A51-5ED7-23F9-D7E5-79C697807D4B}"/>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4904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4FA-3AD7-74F7-BE76-6308429DF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ABEEF-1DAA-066E-58A9-A6A06A1BC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B68D4-1F75-E05B-EFE2-7BC90D8EDA57}"/>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2ACD6247-1FEF-91F6-22EA-0AFD4DC82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8936F-CF78-D409-8553-E04BEDA82FA7}"/>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329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050FC-8D06-902B-C14E-7E7D36B9B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4A0D6-83B1-5D79-BEBF-E84EAA2C4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3955D-BF4D-8457-786E-DCB8E35EC596}"/>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FFBEAB15-2A24-46BE-E3C2-D9867423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3977-6B6C-1DF9-3915-2A4BC0B25253}"/>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0678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6E8-9218-8923-0B24-B453E8A96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1482-3636-1AF8-040D-F693C83B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FFE3-91AB-5FDF-8E8B-BD2AE85A1DEB}"/>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4A19537F-D05C-E5A7-193D-1D87E66B2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3F-0D68-66BA-3757-6EBA9BD524F8}"/>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36494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2AC6-7661-2748-F902-47B203EF8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C20B9-2494-AE35-9B62-81AD68413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1F096-9AE5-E117-81FA-B22C0FD0D18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DF7F7975-F3FE-861A-0A6F-94388257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BE5-29A1-C0B8-E40C-B9C8A51C8A4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43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E615-D389-6F0F-2A08-3814A9EE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49683-196A-E204-9B15-1B9E810CB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F0C58-85D9-3954-C4B5-7FB71F2D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DE3C8-A3E3-E45D-B8A9-BC29D4BEEEF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1D85F6F-BE19-D3E0-8978-66655B10E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65FB-DB28-B9E7-45E8-4D82F9CAE23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8233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8FC-8091-2884-E61F-615D6647D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6C787-AE3E-9C67-CCFF-D451AA28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35D2B-4B1D-31BC-C4C6-D3154C57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AD00-A7B4-53DC-0222-A58BF3FC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5F52-B081-4ED7-6B56-2333F4D3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05BDC-BC49-137B-68E9-3886BE51AF7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8" name="Footer Placeholder 7">
            <a:extLst>
              <a:ext uri="{FF2B5EF4-FFF2-40B4-BE49-F238E27FC236}">
                <a16:creationId xmlns:a16="http://schemas.microsoft.com/office/drawing/2014/main" id="{A6517966-662D-3AFD-997D-F86896FA3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A0380-988F-85BD-702C-3685204075CF}"/>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5352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2EA-E35E-5381-B2EA-6E21875BC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4E228-E7D4-A92B-FFD6-3929574BED40}"/>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4" name="Footer Placeholder 3">
            <a:extLst>
              <a:ext uri="{FF2B5EF4-FFF2-40B4-BE49-F238E27FC236}">
                <a16:creationId xmlns:a16="http://schemas.microsoft.com/office/drawing/2014/main" id="{1DC47854-2788-6877-CA2F-CC00F3A08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B1A9F-1A63-160D-AFEA-9129D753CE4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22003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A960-0678-FC0E-F22D-47584F71047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3" name="Footer Placeholder 2">
            <a:extLst>
              <a:ext uri="{FF2B5EF4-FFF2-40B4-BE49-F238E27FC236}">
                <a16:creationId xmlns:a16="http://schemas.microsoft.com/office/drawing/2014/main" id="{83858446-63D0-9565-BF40-775BFC592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2A339-05EA-133F-8B1B-757708C7D8E0}"/>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170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7197-4810-6296-E506-F083B81D3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D8719-979C-B746-029D-EEB5CA751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79D98-C3C5-16C3-7E01-9A5DFE7D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26BAA-C080-8ECE-0C64-64DB7040F344}"/>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B1C29E4-CAE1-9EC7-89A7-D23A19A38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17E8-A09E-73DE-9A56-CE0A6EAD31B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671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E2FA-EC3A-1D9F-5A15-0EA5A323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58126-742D-6A01-C068-879B63B7D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A533-8462-2600-BCA3-44E5134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9168-3478-5C90-EA20-31405DC9ADB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BDDC0D3B-F411-BA17-844C-A753365E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AEFF-A453-A6C7-F53A-2801DECBF2E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6786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3C2A0-7BD1-1D7F-7A11-9AA3897A8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BC269-860A-A283-DB59-F01D5755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E6F8-DF8C-59E8-FDDC-E0A4C808E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5F39A3D5-A6E4-D95E-5039-4217EA59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CF5C6-D5FB-9AFE-B671-342D3E57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3E02-1428-D24F-8C65-B108FEE5C1FE}" type="slidenum">
              <a:rPr lang="en-US" smtClean="0"/>
              <a:t>‹#›</a:t>
            </a:fld>
            <a:endParaRPr lang="en-US"/>
          </a:p>
        </p:txBody>
      </p:sp>
    </p:spTree>
    <p:extLst>
      <p:ext uri="{BB962C8B-B14F-4D97-AF65-F5344CB8AC3E}">
        <p14:creationId xmlns:p14="http://schemas.microsoft.com/office/powerpoint/2010/main" val="32745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07777-D861-F878-4A34-C9A9C96A876F}"/>
              </a:ext>
            </a:extLst>
          </p:cNvPr>
          <p:cNvSpPr/>
          <p:nvPr/>
        </p:nvSpPr>
        <p:spPr>
          <a:xfrm>
            <a:off x="-30480" y="6182139"/>
            <a:ext cx="1225296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rtlCol="0" anchor="ctr"/>
          <a:lstStyle/>
          <a:p>
            <a:pPr algn="ctr"/>
            <a:endParaRPr lang="en-US" dirty="0"/>
          </a:p>
        </p:txBody>
      </p:sp>
      <p:pic>
        <p:nvPicPr>
          <p:cNvPr id="8" name="Picture 7">
            <a:extLst>
              <a:ext uri="{FF2B5EF4-FFF2-40B4-BE49-F238E27FC236}">
                <a16:creationId xmlns:a16="http://schemas.microsoft.com/office/drawing/2014/main" id="{639F5B91-C565-1060-16F5-6F656993BF39}"/>
              </a:ext>
            </a:extLst>
          </p:cNvPr>
          <p:cNvPicPr>
            <a:picLocks noChangeAspect="1"/>
          </p:cNvPicPr>
          <p:nvPr/>
        </p:nvPicPr>
        <p:blipFill>
          <a:blip r:embed="rId2"/>
          <a:stretch>
            <a:fillRect/>
          </a:stretch>
        </p:blipFill>
        <p:spPr>
          <a:xfrm>
            <a:off x="8419868" y="6312528"/>
            <a:ext cx="3715721" cy="438912"/>
          </a:xfrm>
          <a:prstGeom prst="rect">
            <a:avLst/>
          </a:prstGeom>
        </p:spPr>
      </p:pic>
      <p:pic>
        <p:nvPicPr>
          <p:cNvPr id="4" name="Picture 3">
            <a:extLst>
              <a:ext uri="{FF2B5EF4-FFF2-40B4-BE49-F238E27FC236}">
                <a16:creationId xmlns:a16="http://schemas.microsoft.com/office/drawing/2014/main" id="{8BA8C75B-8D3B-2482-769D-2C0644654385}"/>
              </a:ext>
            </a:extLst>
          </p:cNvPr>
          <p:cNvPicPr>
            <a:picLocks noChangeAspect="1"/>
          </p:cNvPicPr>
          <p:nvPr/>
        </p:nvPicPr>
        <p:blipFill>
          <a:blip r:embed="rId3"/>
          <a:stretch>
            <a:fillRect/>
          </a:stretch>
        </p:blipFill>
        <p:spPr>
          <a:xfrm>
            <a:off x="750720" y="6201713"/>
            <a:ext cx="637121" cy="640080"/>
          </a:xfrm>
          <a:prstGeom prst="rect">
            <a:avLst/>
          </a:prstGeom>
        </p:spPr>
      </p:pic>
      <p:pic>
        <p:nvPicPr>
          <p:cNvPr id="5" name="Picture 4">
            <a:extLst>
              <a:ext uri="{FF2B5EF4-FFF2-40B4-BE49-F238E27FC236}">
                <a16:creationId xmlns:a16="http://schemas.microsoft.com/office/drawing/2014/main" id="{3AC9BBE5-C95E-2E47-3D05-B858F1B91B72}"/>
              </a:ext>
            </a:extLst>
          </p:cNvPr>
          <p:cNvPicPr>
            <a:picLocks noChangeAspect="1"/>
          </p:cNvPicPr>
          <p:nvPr/>
        </p:nvPicPr>
        <p:blipFill>
          <a:blip r:embed="rId4"/>
          <a:stretch>
            <a:fillRect/>
          </a:stretch>
        </p:blipFill>
        <p:spPr>
          <a:xfrm>
            <a:off x="1458401" y="6201713"/>
            <a:ext cx="640080" cy="640080"/>
          </a:xfrm>
          <a:prstGeom prst="rect">
            <a:avLst/>
          </a:prstGeom>
        </p:spPr>
      </p:pic>
      <p:pic>
        <p:nvPicPr>
          <p:cNvPr id="6" name="Picture 5">
            <a:extLst>
              <a:ext uri="{FF2B5EF4-FFF2-40B4-BE49-F238E27FC236}">
                <a16:creationId xmlns:a16="http://schemas.microsoft.com/office/drawing/2014/main" id="{37983DD8-23C2-7ED9-8B6D-77E635DF53CD}"/>
              </a:ext>
            </a:extLst>
          </p:cNvPr>
          <p:cNvPicPr>
            <a:picLocks noChangeAspect="1"/>
          </p:cNvPicPr>
          <p:nvPr/>
        </p:nvPicPr>
        <p:blipFill>
          <a:blip r:embed="rId5"/>
          <a:stretch>
            <a:fillRect/>
          </a:stretch>
        </p:blipFill>
        <p:spPr>
          <a:xfrm>
            <a:off x="40080" y="6201713"/>
            <a:ext cx="640080" cy="640080"/>
          </a:xfrm>
          <a:prstGeom prst="rect">
            <a:avLst/>
          </a:prstGeom>
        </p:spPr>
      </p:pic>
      <p:sp>
        <p:nvSpPr>
          <p:cNvPr id="9" name="TextBox 8">
            <a:extLst>
              <a:ext uri="{FF2B5EF4-FFF2-40B4-BE49-F238E27FC236}">
                <a16:creationId xmlns:a16="http://schemas.microsoft.com/office/drawing/2014/main" id="{47690992-0D8D-8510-681D-402D4284B3F3}"/>
              </a:ext>
            </a:extLst>
          </p:cNvPr>
          <p:cNvSpPr txBox="1"/>
          <p:nvPr/>
        </p:nvSpPr>
        <p:spPr>
          <a:xfrm>
            <a:off x="30567" y="-4238"/>
            <a:ext cx="8291327" cy="1569660"/>
          </a:xfrm>
          <a:prstGeom prst="rect">
            <a:avLst/>
          </a:prstGeom>
          <a:noFill/>
        </p:spPr>
        <p:txBody>
          <a:bodyPr wrap="square" rtlCol="0">
            <a:spAutoFit/>
          </a:bodyPr>
          <a:lstStyle/>
          <a:p>
            <a:r>
              <a:rPr lang="en-US" sz="3200" dirty="0">
                <a:solidFill>
                  <a:schemeClr val="accent1">
                    <a:lumMod val="50000"/>
                  </a:schemeClr>
                </a:solidFill>
                <a:latin typeface="Impact" panose="020B0806030902050204" pitchFamily="34" charset="0"/>
              </a:rPr>
              <a:t>Rapid Growth of Large Forest Fires Drives the Exponential Response of Annual Forest-Fire Area to Aridity in the Western United States</a:t>
            </a:r>
          </a:p>
        </p:txBody>
      </p:sp>
      <p:sp>
        <p:nvSpPr>
          <p:cNvPr id="10" name="TextBox 9">
            <a:extLst>
              <a:ext uri="{FF2B5EF4-FFF2-40B4-BE49-F238E27FC236}">
                <a16:creationId xmlns:a16="http://schemas.microsoft.com/office/drawing/2014/main" id="{14B84544-2FF1-0FB4-8FD4-C56D5FF1A475}"/>
              </a:ext>
            </a:extLst>
          </p:cNvPr>
          <p:cNvSpPr txBox="1"/>
          <p:nvPr/>
        </p:nvSpPr>
        <p:spPr>
          <a:xfrm>
            <a:off x="30566" y="1557072"/>
            <a:ext cx="7833269" cy="646331"/>
          </a:xfrm>
          <a:prstGeom prst="rect">
            <a:avLst/>
          </a:prstGeom>
          <a:noFill/>
          <a:ln w="19050">
            <a:solidFill>
              <a:schemeClr val="accent1">
                <a:lumMod val="50000"/>
              </a:schemeClr>
            </a:solidFill>
          </a:ln>
        </p:spPr>
        <p:txBody>
          <a:bodyPr wrap="square" rtlCol="0">
            <a:spAutoFit/>
          </a:bodyPr>
          <a:lstStyle/>
          <a:p>
            <a:r>
              <a:rPr lang="en-US" dirty="0" err="1">
                <a:latin typeface="Arial" panose="020B0604020202020204" pitchFamily="34" charset="0"/>
                <a:cs typeface="Arial" panose="020B0604020202020204" pitchFamily="34" charset="0"/>
              </a:rPr>
              <a:t>Juang</a:t>
            </a:r>
            <a:r>
              <a:rPr lang="en-US" dirty="0">
                <a:latin typeface="Arial" panose="020B0604020202020204" pitchFamily="34" charset="0"/>
                <a:cs typeface="Arial" panose="020B0604020202020204" pitchFamily="34" charset="0"/>
              </a:rPr>
              <a:t>, C. S., Williams, A. P., </a:t>
            </a:r>
            <a:r>
              <a:rPr lang="en-US" dirty="0" err="1">
                <a:latin typeface="Arial" panose="020B0604020202020204" pitchFamily="34" charset="0"/>
                <a:cs typeface="Arial" panose="020B0604020202020204" pitchFamily="34" charset="0"/>
              </a:rPr>
              <a:t>Abatzoglou</a:t>
            </a:r>
            <a:r>
              <a:rPr lang="en-US" dirty="0">
                <a:latin typeface="Arial" panose="020B0604020202020204" pitchFamily="34" charset="0"/>
                <a:cs typeface="Arial" panose="020B0604020202020204" pitchFamily="34" charset="0"/>
              </a:rPr>
              <a:t>, J. T., Balch, J. K., </a:t>
            </a:r>
            <a:r>
              <a:rPr lang="en-US" dirty="0" err="1">
                <a:latin typeface="Arial" panose="020B0604020202020204" pitchFamily="34" charset="0"/>
                <a:cs typeface="Arial" panose="020B0604020202020204" pitchFamily="34" charset="0"/>
              </a:rPr>
              <a:t>Hurteau</a:t>
            </a:r>
            <a:r>
              <a:rPr lang="en-US" dirty="0">
                <a:latin typeface="Arial" panose="020B0604020202020204" pitchFamily="34" charset="0"/>
                <a:cs typeface="Arial" panose="020B0604020202020204" pitchFamily="34" charset="0"/>
              </a:rPr>
              <a:t>, M. D., &amp; Moritz, M. A., 2022, </a:t>
            </a:r>
            <a:r>
              <a:rPr lang="en-US" i="1" dirty="0">
                <a:latin typeface="Arial" panose="020B0604020202020204" pitchFamily="34" charset="0"/>
                <a:cs typeface="Arial" panose="020B0604020202020204" pitchFamily="34" charset="0"/>
              </a:rPr>
              <a:t>Geophysical Research Letters</a:t>
            </a:r>
            <a:r>
              <a:rPr lang="en-US" dirty="0">
                <a:latin typeface="Arial" panose="020B0604020202020204" pitchFamily="34" charset="0"/>
                <a:cs typeface="Arial" panose="020B0604020202020204" pitchFamily="34" charset="0"/>
              </a:rPr>
              <a:t>, 49, e2021GL097131. </a:t>
            </a:r>
          </a:p>
        </p:txBody>
      </p:sp>
      <p:cxnSp>
        <p:nvCxnSpPr>
          <p:cNvPr id="14" name="Straight Connector 13">
            <a:extLst>
              <a:ext uri="{FF2B5EF4-FFF2-40B4-BE49-F238E27FC236}">
                <a16:creationId xmlns:a16="http://schemas.microsoft.com/office/drawing/2014/main" id="{21FBAB8D-F9BC-9FDD-7558-BED83C78CB02}"/>
              </a:ext>
            </a:extLst>
          </p:cNvPr>
          <p:cNvCxnSpPr/>
          <p:nvPr/>
        </p:nvCxnSpPr>
        <p:spPr>
          <a:xfrm>
            <a:off x="8489439" y="773179"/>
            <a:ext cx="0" cy="463579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C075-A36F-9B0A-C82A-6877AD725237}"/>
              </a:ext>
            </a:extLst>
          </p:cNvPr>
          <p:cNvSpPr txBox="1"/>
          <p:nvPr/>
        </p:nvSpPr>
        <p:spPr>
          <a:xfrm>
            <a:off x="6143377" y="3429000"/>
            <a:ext cx="2346059" cy="2677656"/>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Figure</a:t>
            </a:r>
            <a:r>
              <a:rPr lang="en-US" sz="1200" dirty="0">
                <a:latin typeface="Arial" panose="020B0604020202020204" pitchFamily="34" charset="0"/>
                <a:cs typeface="Arial" panose="020B0604020202020204" pitchFamily="34" charset="0"/>
              </a:rPr>
              <a:t>. Aridity-driven increase in forest area burned is dominated by the largest fires. (a) Distribution of individual forest-fire sizes in (black) all years (1984–2019) and in years when vapor-pressure deficit (VPD) was above (red) versus below (blue) the 1984–2019 median. (d) Trends in annual forest area burned by fire-size decile (each year's fires are ranked into deciles defined by that year's fires only).</a:t>
            </a:r>
          </a:p>
        </p:txBody>
      </p:sp>
      <p:sp>
        <p:nvSpPr>
          <p:cNvPr id="16" name="TextBox 15">
            <a:extLst>
              <a:ext uri="{FF2B5EF4-FFF2-40B4-BE49-F238E27FC236}">
                <a16:creationId xmlns:a16="http://schemas.microsoft.com/office/drawing/2014/main" id="{4460C1CC-2016-7A4C-31C5-2CB42DE02961}"/>
              </a:ext>
            </a:extLst>
          </p:cNvPr>
          <p:cNvSpPr txBox="1"/>
          <p:nvPr/>
        </p:nvSpPr>
        <p:spPr>
          <a:xfrm>
            <a:off x="30567" y="2195807"/>
            <a:ext cx="8458870" cy="1323439"/>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Objective</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Annual forest area burned (AFAB) in the western United States (US) has increased as a positive exponential function of rising aridity in recent decades. This non-linear response has important implications for AFAB in a changing climate, yet the cause of the exponential AFAB-aridity relationship has not been given rigorous attention. </a:t>
            </a:r>
          </a:p>
        </p:txBody>
      </p:sp>
      <p:sp>
        <p:nvSpPr>
          <p:cNvPr id="17" name="TextBox 16">
            <a:extLst>
              <a:ext uri="{FF2B5EF4-FFF2-40B4-BE49-F238E27FC236}">
                <a16:creationId xmlns:a16="http://schemas.microsoft.com/office/drawing/2014/main" id="{15EEDA3A-540D-F75D-6202-E5E6E8EB24D3}"/>
              </a:ext>
            </a:extLst>
          </p:cNvPr>
          <p:cNvSpPr txBox="1"/>
          <p:nvPr/>
        </p:nvSpPr>
        <p:spPr>
          <a:xfrm>
            <a:off x="30568" y="3387918"/>
            <a:ext cx="6359474" cy="175432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Approach</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We investigated the exponential AFAB-aridity relationship in western US forests using a new 1984–2019 database of fire events and 2001–2020 satellite-based records of daily fire growth. While forest-fire frequency and duration grow linearly with aridity, the exponential AFAB-aridity relationship results from the exponential growth rates of individual fires. Larger fires generally have more potential for growth due to more extensive </a:t>
            </a:r>
            <a:r>
              <a:rPr lang="en-US" sz="1400" dirty="0" err="1">
                <a:latin typeface="Arial" panose="020B0604020202020204" pitchFamily="34" charset="0"/>
                <a:cs typeface="Arial" panose="020B0604020202020204" pitchFamily="34" charset="0"/>
              </a:rPr>
              <a:t>firelines</a:t>
            </a:r>
            <a:r>
              <a:rPr lang="en-US" sz="14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80942F2D-9CC6-F276-06AC-7B30BC1C368E}"/>
              </a:ext>
            </a:extLst>
          </p:cNvPr>
          <p:cNvSpPr txBox="1"/>
          <p:nvPr/>
        </p:nvSpPr>
        <p:spPr>
          <a:xfrm>
            <a:off x="30567" y="5002443"/>
            <a:ext cx="6065433" cy="110799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Impact</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Thus, forces that promote fire growth, such as aridification, have more potent effects on larger fires. As aridity increases linearly, the potential for growth of large fires accelerates, leading to exponential increases in AFAB.</a:t>
            </a:r>
          </a:p>
        </p:txBody>
      </p:sp>
      <p:pic>
        <p:nvPicPr>
          <p:cNvPr id="11" name="Picture 10">
            <a:extLst>
              <a:ext uri="{FF2B5EF4-FFF2-40B4-BE49-F238E27FC236}">
                <a16:creationId xmlns:a16="http://schemas.microsoft.com/office/drawing/2014/main" id="{7C8552E7-5ABB-9672-ADD6-3A2F3DEB326F}"/>
              </a:ext>
            </a:extLst>
          </p:cNvPr>
          <p:cNvPicPr>
            <a:picLocks noChangeAspect="1"/>
          </p:cNvPicPr>
          <p:nvPr/>
        </p:nvPicPr>
        <p:blipFill>
          <a:blip r:embed="rId6"/>
          <a:stretch>
            <a:fillRect/>
          </a:stretch>
        </p:blipFill>
        <p:spPr>
          <a:xfrm>
            <a:off x="7365249" y="6158681"/>
            <a:ext cx="738912" cy="743363"/>
          </a:xfrm>
          <a:prstGeom prst="rect">
            <a:avLst/>
          </a:prstGeom>
        </p:spPr>
      </p:pic>
      <p:pic>
        <p:nvPicPr>
          <p:cNvPr id="12" name="Picture 11">
            <a:extLst>
              <a:ext uri="{FF2B5EF4-FFF2-40B4-BE49-F238E27FC236}">
                <a16:creationId xmlns:a16="http://schemas.microsoft.com/office/drawing/2014/main" id="{6D5D4346-1704-5DC2-5E57-6804331D7838}"/>
              </a:ext>
            </a:extLst>
          </p:cNvPr>
          <p:cNvPicPr>
            <a:picLocks noChangeAspect="1"/>
          </p:cNvPicPr>
          <p:nvPr/>
        </p:nvPicPr>
        <p:blipFill>
          <a:blip r:embed="rId7"/>
          <a:stretch>
            <a:fillRect/>
          </a:stretch>
        </p:blipFill>
        <p:spPr>
          <a:xfrm>
            <a:off x="8528681" y="48925"/>
            <a:ext cx="3581770" cy="2855640"/>
          </a:xfrm>
          <a:prstGeom prst="rect">
            <a:avLst/>
          </a:prstGeom>
        </p:spPr>
      </p:pic>
      <p:pic>
        <p:nvPicPr>
          <p:cNvPr id="13" name="Picture 12">
            <a:extLst>
              <a:ext uri="{FF2B5EF4-FFF2-40B4-BE49-F238E27FC236}">
                <a16:creationId xmlns:a16="http://schemas.microsoft.com/office/drawing/2014/main" id="{0F24BAE0-2A01-E83D-182C-439F240B5ACF}"/>
              </a:ext>
            </a:extLst>
          </p:cNvPr>
          <p:cNvPicPr>
            <a:picLocks noChangeAspect="1"/>
          </p:cNvPicPr>
          <p:nvPr/>
        </p:nvPicPr>
        <p:blipFill>
          <a:blip r:embed="rId8"/>
          <a:stretch>
            <a:fillRect/>
          </a:stretch>
        </p:blipFill>
        <p:spPr>
          <a:xfrm>
            <a:off x="8536818" y="2997404"/>
            <a:ext cx="3565496" cy="3143542"/>
          </a:xfrm>
          <a:prstGeom prst="rect">
            <a:avLst/>
          </a:prstGeom>
        </p:spPr>
      </p:pic>
    </p:spTree>
    <p:extLst>
      <p:ext uri="{BB962C8B-B14F-4D97-AF65-F5344CB8AC3E}">
        <p14:creationId xmlns:p14="http://schemas.microsoft.com/office/powerpoint/2010/main" val="323504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7474</TotalTime>
  <Words>316</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Impact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Smerdon</dc:creator>
  <cp:lastModifiedBy>Jason Smerdon</cp:lastModifiedBy>
  <cp:revision>12</cp:revision>
  <dcterms:created xsi:type="dcterms:W3CDTF">2022-07-01T17:05:59Z</dcterms:created>
  <dcterms:modified xsi:type="dcterms:W3CDTF">2022-07-15T21:04:46Z</dcterms:modified>
</cp:coreProperties>
</file>