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2B1F30A-6DBD-3396-665E-888F30656CCC}" name="Feng, Zhe" initials="ZF" userId="S::Zhe.Feng@pnnl.gov::9db0838b-86ae-413d-82ec-5e4502d34c4a" providerId="AD"/>
  <p188:author id="{91A9895A-2F7A-A274-93E4-20272CFE8043}" name="Mundy, Beth E" initials="MBE" userId="S::beth.mundy@pnnl.gov::09c03546-1d2d-4d82-89e1-bb5e2a2e687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53"/>
    <p:restoredTop sz="96327"/>
  </p:normalViewPr>
  <p:slideViewPr>
    <p:cSldViewPr snapToGrid="0">
      <p:cViewPr varScale="1">
        <p:scale>
          <a:sx n="91" d="100"/>
          <a:sy n="91" d="100"/>
        </p:scale>
        <p:origin x="24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54EC66-D440-F247-A8E7-7D54C7F0FE23}" type="datetimeFigureOut">
              <a:rPr lang="en-US" smtClean="0"/>
              <a:t>3/24/23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3E03E-C9E2-9D42-A177-1740D3660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651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66C45-A3D4-95BF-6EEE-70EBDB127E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809E2F-AF85-0D8B-4149-58B3CF3CC2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F7738-607B-4D3A-FB97-E27E432BE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EB71-4980-5B47-BC82-4BF5BE72AEA1}" type="datetimeFigureOut">
              <a:rPr lang="en-US" smtClean="0"/>
              <a:t>3/24/23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F15C6-CB8F-B45D-0B9D-24D52DB59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F538A-2281-7062-D491-4F1CEFA67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72C09-7B1B-274E-93DF-53DDF73E2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98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45C37-ABD9-03CF-52AE-A677AF012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E9FECE-479B-3DF1-19A6-C18875FF86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1F224-DC65-7673-B0A6-8D7B98CB1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EB71-4980-5B47-BC82-4BF5BE72AEA1}" type="datetimeFigureOut">
              <a:rPr lang="en-US" smtClean="0"/>
              <a:t>3/24/23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0062F-D220-E6FD-1E6D-ED996CBE8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56A26-E717-51B1-8061-66BB85E74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72C09-7B1B-274E-93DF-53DDF73E2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86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E5A2CF-166E-D1C7-06ED-A88C24F67E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959B4B-58A2-2B69-E81A-1F7F72292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8FCC5A-034E-7BBB-F5B7-85DD47EA9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EB71-4980-5B47-BC82-4BF5BE72AEA1}" type="datetimeFigureOut">
              <a:rPr lang="en-US" smtClean="0"/>
              <a:t>3/24/23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4718C-DC05-1B40-C914-4522CC721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16B11-20D5-3AEA-2BA2-EC87CE7DF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72C09-7B1B-274E-93DF-53DDF73E2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090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AE197-FD4B-BA8C-B400-843E52D20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BDF60-0F50-53B6-A979-F755634E6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09BAB9-87BD-8785-E339-5371EC544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EB71-4980-5B47-BC82-4BF5BE72AEA1}" type="datetimeFigureOut">
              <a:rPr lang="en-US" smtClean="0"/>
              <a:t>3/24/23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E393B-D646-5B00-AA7B-F986B4418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CC30A-3FBE-5702-BED3-85DA63E63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72C09-7B1B-274E-93DF-53DDF73E2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44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0685D-57FC-B430-6530-A23AB3D19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86AC64-C53E-3D6A-3F78-06CFD2FEF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9F555-7B38-FC05-612D-677591EB6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EB71-4980-5B47-BC82-4BF5BE72AEA1}" type="datetimeFigureOut">
              <a:rPr lang="en-US" smtClean="0"/>
              <a:t>3/24/23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07686-37B5-BB03-0D96-660F191BF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37EB3-7155-2CBC-045C-E8B08FADC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72C09-7B1B-274E-93DF-53DDF73E2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154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B59C1-143D-86F5-8F84-D1A664002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882FA-F039-A8A8-283D-8F00C2FC99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4D597-9314-7270-CADC-D30C75FC8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18E221-EEB5-82E4-8115-E2843697A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EB71-4980-5B47-BC82-4BF5BE72AEA1}" type="datetimeFigureOut">
              <a:rPr lang="en-US" smtClean="0"/>
              <a:t>3/24/23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B38C55-F2D6-10A9-E12E-439F774CD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16E63C-67D2-666C-0ECF-5A231ABF3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72C09-7B1B-274E-93DF-53DDF73E2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70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DF63F-7270-4E29-4562-E8CF82B1E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7B987-2541-264C-C8AE-8A4152A85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E00FD0-B83B-6587-8EBF-E75D77B4EC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C5D2BB-AC42-24DB-7FE9-6FA5FCEF66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27A34-8070-9F90-DE45-E496387FB5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06094B-F7B2-382E-D936-99806731F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EB71-4980-5B47-BC82-4BF5BE72AEA1}" type="datetimeFigureOut">
              <a:rPr lang="en-US" smtClean="0"/>
              <a:t>3/24/23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6CF01B-ED7D-BF08-EC4B-7AE8365CB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867592-7971-84FB-EF5B-23FC18C48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72C09-7B1B-274E-93DF-53DDF73E2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8DA19-CBBD-2E17-D6D1-77BC05AAF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C56FA8-4E27-0CF5-94F4-6FFC2FBE2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EB71-4980-5B47-BC82-4BF5BE72AEA1}" type="datetimeFigureOut">
              <a:rPr lang="en-US" smtClean="0"/>
              <a:t>3/24/23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544432-0E53-2744-0326-875B08628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70AD28-94A2-ED14-661B-05694F85A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72C09-7B1B-274E-93DF-53DDF73E2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44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D4A862-901D-3044-F8FB-2F17BE511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EB71-4980-5B47-BC82-4BF5BE72AEA1}" type="datetimeFigureOut">
              <a:rPr lang="en-US" smtClean="0"/>
              <a:t>3/24/23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7C0663-9F5C-759B-476D-7B0FBDC5A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24C8D-F799-F544-24F0-184694488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72C09-7B1B-274E-93DF-53DDF73E2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0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F76D3-1B1A-37CD-A0F6-C4C375B13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90DA0-64AC-D907-DD30-88716D31F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85EC9D-E506-8ABE-5F20-E4A9E9A843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4C44D-0A43-2169-85A9-853489A1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EB71-4980-5B47-BC82-4BF5BE72AEA1}" type="datetimeFigureOut">
              <a:rPr lang="en-US" smtClean="0"/>
              <a:t>3/24/23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6B7DE4-4358-146D-D6CC-BC3AF0520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B9FC6C-DD47-EE43-06A1-EE5021A60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72C09-7B1B-274E-93DF-53DDF73E2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3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1FD8B-0BF6-F455-3E77-A5819BD5E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CCBD6D-9760-E4A3-15A4-57A32648BC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3F8DAD-6DA4-05D4-48C6-EF861D803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FD4BC-56DA-EEB0-3844-A7A5ACD73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9EB71-4980-5B47-BC82-4BF5BE72AEA1}" type="datetimeFigureOut">
              <a:rPr lang="en-US" smtClean="0"/>
              <a:t>3/24/23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3D19F-02A9-D3A5-0ED6-E39449F15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066461-F598-56F3-4BBD-562B730AB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72C09-7B1B-274E-93DF-53DDF73E2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13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F3B4-8571-294D-012D-8E40B6138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130A6E-1EB6-80BD-E829-09C1C7376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7FB84-C72D-408B-CDFE-6CFB75E8B2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9EB71-4980-5B47-BC82-4BF5BE72AEA1}" type="datetimeFigureOut">
              <a:rPr lang="en-US" smtClean="0"/>
              <a:t>3/24/23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20B1C-04D2-6678-F87B-308111F2A5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5811B5-A928-36E1-18A0-EF46688786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72C09-7B1B-274E-93DF-53DDF73E2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067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4281549-EBC2-3764-FC8C-CC5C2CDDE7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051BB7-48F9-7F81-9C2F-54985014092A}"/>
              </a:ext>
            </a:extLst>
          </p:cNvPr>
          <p:cNvSpPr txBox="1"/>
          <p:nvPr/>
        </p:nvSpPr>
        <p:spPr>
          <a:xfrm>
            <a:off x="742379" y="121745"/>
            <a:ext cx="1070724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The Role of Phytoplankton Biomacromolecules in Controlling Ocean Surface Roughness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3100E3-EE86-6FF8-1306-F1A51CE473AA}"/>
              </a:ext>
            </a:extLst>
          </p:cNvPr>
          <p:cNvSpPr txBox="1"/>
          <p:nvPr/>
        </p:nvSpPr>
        <p:spPr>
          <a:xfrm>
            <a:off x="578413" y="1269015"/>
            <a:ext cx="621143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Objective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Oceanic altimetry data is known to carry contamination due to high return signals; the phenomenon is termed Sigma-0 bloom. We provide a biogeochemical-based explanation for the origins of the Sigma-0 bloom(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sym typeface="Symbol" pitchFamily="2" charset="2"/>
              </a:rPr>
              <a:t>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dirty="0"/>
              <a:t>) phenomenon.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2E833F-18B3-CFBF-E8E7-5E10DFBF0494}"/>
              </a:ext>
            </a:extLst>
          </p:cNvPr>
          <p:cNvSpPr txBox="1"/>
          <p:nvPr/>
        </p:nvSpPr>
        <p:spPr>
          <a:xfrm>
            <a:off x="578413" y="2847173"/>
            <a:ext cx="653936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Approach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Develop a reduced model for calculating capillary wave height which includes a set of biogeochemical equations.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Determine the capillary wave height based on the planktonic carbon concentration and the regional wind speed value.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Explore the connection between the return signal and the reflectivity of the surface.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9BC246-83E4-A1F1-E41F-F492AEFACA37}"/>
              </a:ext>
            </a:extLst>
          </p:cNvPr>
          <p:cNvSpPr txBox="1"/>
          <p:nvPr/>
        </p:nvSpPr>
        <p:spPr>
          <a:xfrm>
            <a:off x="578414" y="4909276"/>
            <a:ext cx="653936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Impact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Biological surfactants reduce the roughness of the surface by diminishing capillary wave heights.</a:t>
            </a:r>
            <a:endParaRPr lang="en-US" dirty="0">
              <a:highlight>
                <a:srgbClr val="FFFF00"/>
              </a:highlight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>
                <a:latin typeface="URWPalladioL"/>
              </a:rPr>
              <a:t>The biological activity (phytoplankton bloom events) is necessary to consider when interpreting signals from radar altimetry and when developing ocean hydrology models. 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96351B-1530-BF34-8267-DA19D14777A0}"/>
              </a:ext>
            </a:extLst>
          </p:cNvPr>
          <p:cNvSpPr txBox="1"/>
          <p:nvPr/>
        </p:nvSpPr>
        <p:spPr>
          <a:xfrm>
            <a:off x="7485527" y="6104719"/>
            <a:ext cx="4491203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1000" dirty="0">
                <a:solidFill>
                  <a:schemeClr val="tx1"/>
                </a:solidFill>
              </a:rPr>
              <a:t>Jayasinghe, A., S.M. Elliott, G. A. Gibson, and D. </a:t>
            </a:r>
            <a:r>
              <a:rPr lang="en-US" sz="1000" dirty="0" err="1">
                <a:solidFill>
                  <a:schemeClr val="tx1"/>
                </a:solidFill>
              </a:rPr>
              <a:t>Vandemark</a:t>
            </a:r>
            <a:r>
              <a:rPr lang="en-US" sz="1000" dirty="0">
                <a:solidFill>
                  <a:schemeClr val="tx1"/>
                </a:solidFill>
              </a:rPr>
              <a:t>. The Role of Phytoplankton Biomacromolecules in Controlling Ocean Surface Roughness. </a:t>
            </a:r>
            <a:r>
              <a:rPr lang="en-US" sz="1000" i="1" dirty="0">
                <a:solidFill>
                  <a:schemeClr val="tx1"/>
                </a:solidFill>
              </a:rPr>
              <a:t>Atmosphere</a:t>
            </a:r>
            <a:r>
              <a:rPr lang="en-US" sz="1000" dirty="0">
                <a:solidFill>
                  <a:schemeClr val="tx1"/>
                </a:solidFill>
              </a:rPr>
              <a:t> 13, no. 12 (2022): 2101.</a:t>
            </a:r>
            <a:endParaRPr lang="en-US" sz="1000" i="1" dirty="0">
              <a:solidFill>
                <a:schemeClr val="tx1"/>
              </a:solidFill>
            </a:endParaRPr>
          </a:p>
        </p:txBody>
      </p:sp>
      <p:pic>
        <p:nvPicPr>
          <p:cNvPr id="17" name="Picture 16" descr="Chart&#10;&#10;Description automatically generated">
            <a:extLst>
              <a:ext uri="{FF2B5EF4-FFF2-40B4-BE49-F238E27FC236}">
                <a16:creationId xmlns:a16="http://schemas.microsoft.com/office/drawing/2014/main" id="{E4277ABC-3AB5-769A-A51D-D138C4BAAD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090" y="1615328"/>
            <a:ext cx="4896494" cy="3010138"/>
          </a:xfrm>
          <a:prstGeom prst="rect">
            <a:avLst/>
          </a:prstGeom>
        </p:spPr>
      </p:pic>
      <p:sp>
        <p:nvSpPr>
          <p:cNvPr id="2" name="TextBox 9">
            <a:extLst>
              <a:ext uri="{FF2B5EF4-FFF2-40B4-BE49-F238E27FC236}">
                <a16:creationId xmlns:a16="http://schemas.microsoft.com/office/drawing/2014/main" id="{FCE2250C-5D5C-605D-C8BA-7C490D755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3675" y="4852657"/>
            <a:ext cx="4634909" cy="93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Comparison of observed North Atlantic surface activity measured as T-X-100 concentration and estimated surface activity (surface adsorption concentration) as determined by modeled protein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and lipid concentrations. Regions with high surface activity have higher </a:t>
            </a:r>
            <a:r>
              <a:rPr lang="en-US" sz="1100" b="1" dirty="0" err="1">
                <a:solidFill>
                  <a:srgbClr val="0000FF"/>
                </a:solidFill>
                <a:latin typeface="Arial" panose="020B0604020202020204" pitchFamily="34" charset="0"/>
              </a:rPr>
              <a:t>biomacromolecular</a:t>
            </a:r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 (protein and lipids)  concentrations.   </a:t>
            </a:r>
          </a:p>
        </p:txBody>
      </p:sp>
    </p:spTree>
    <p:extLst>
      <p:ext uri="{BB962C8B-B14F-4D97-AF65-F5344CB8AC3E}">
        <p14:creationId xmlns:p14="http://schemas.microsoft.com/office/powerpoint/2010/main" val="3513865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227</Words>
  <Application>Microsoft Macintosh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URWPalladioL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Well Do Next-Generation Earth System Models Simulate Mesoscale Storms?</dc:title>
  <dc:creator>Feng, Zhe</dc:creator>
  <cp:lastModifiedBy>Wang, Hailong</cp:lastModifiedBy>
  <cp:revision>45</cp:revision>
  <dcterms:created xsi:type="dcterms:W3CDTF">2023-02-20T20:42:51Z</dcterms:created>
  <dcterms:modified xsi:type="dcterms:W3CDTF">2023-03-24T23:28:44Z</dcterms:modified>
</cp:coreProperties>
</file>