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7160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3"/>
    <p:restoredTop sz="96966"/>
  </p:normalViewPr>
  <p:slideViewPr>
    <p:cSldViewPr snapToGrid="0">
      <p:cViewPr varScale="1">
        <p:scale>
          <a:sx n="184" d="100"/>
          <a:sy n="184" d="100"/>
        </p:scale>
        <p:origin x="19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197187"/>
            <a:ext cx="1028700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842174"/>
            <a:ext cx="102870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6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7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389467"/>
            <a:ext cx="2957513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389467"/>
            <a:ext cx="8701088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8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6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1823721"/>
            <a:ext cx="1183005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4895428"/>
            <a:ext cx="1183005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7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1947333"/>
            <a:ext cx="582930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1947333"/>
            <a:ext cx="582930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389467"/>
            <a:ext cx="1183005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1793241"/>
            <a:ext cx="580251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2672080"/>
            <a:ext cx="5802510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1793241"/>
            <a:ext cx="5831087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2672080"/>
            <a:ext cx="5831087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2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1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87680"/>
            <a:ext cx="4423767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053254"/>
            <a:ext cx="6943725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194560"/>
            <a:ext cx="4423767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87680"/>
            <a:ext cx="4423767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053254"/>
            <a:ext cx="6943725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194560"/>
            <a:ext cx="4423767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3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389467"/>
            <a:ext cx="1183005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1947333"/>
            <a:ext cx="1183005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6780107"/>
            <a:ext cx="30861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CEBB1D-025A-B048-869C-6F198971EB4E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6780107"/>
            <a:ext cx="462915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6780107"/>
            <a:ext cx="30861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3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doi.org/10.5194/tc-18-5207-20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35">
            <a:extLst>
              <a:ext uri="{FF2B5EF4-FFF2-40B4-BE49-F238E27FC236}">
                <a16:creationId xmlns:a16="http://schemas.microsoft.com/office/drawing/2014/main" id="{26B84F33-A974-7EF4-668E-3F595F809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7" y="7074449"/>
            <a:ext cx="5383467" cy="17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71450" indent="-171450" eaLnBrk="0" hangingPunct="0">
              <a:lnSpc>
                <a:spcPct val="90000"/>
              </a:lnSpc>
            </a:pPr>
            <a:r>
              <a:rPr lang="en-US" sz="1000" b="1" dirty="0">
                <a:solidFill>
                  <a:srgbClr val="106433"/>
                </a:solidFill>
                <a:latin typeface="Arial Nova" panose="020B0504020202020204" pitchFamily="34" charset="0"/>
                <a:ea typeface="Rod" charset="0"/>
                <a:cs typeface="Rod" charset="0"/>
              </a:rPr>
              <a:t>Department of Energy  •  Office of Science  •  Biological and Environmental Research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DD6B07-C1AC-4D7C-B372-BD7BAF9CA505}"/>
              </a:ext>
            </a:extLst>
          </p:cNvPr>
          <p:cNvCxnSpPr>
            <a:cxnSpLocks/>
          </p:cNvCxnSpPr>
          <p:nvPr/>
        </p:nvCxnSpPr>
        <p:spPr>
          <a:xfrm>
            <a:off x="566058" y="654588"/>
            <a:ext cx="12556826" cy="1222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A green text on a white background&#10;&#10;Description automatically generated">
            <a:extLst>
              <a:ext uri="{FF2B5EF4-FFF2-40B4-BE49-F238E27FC236}">
                <a16:creationId xmlns:a16="http://schemas.microsoft.com/office/drawing/2014/main" id="{9C5F04BD-C614-8D7A-C2D8-EA31FDA91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01" y="6513192"/>
            <a:ext cx="2629810" cy="49212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B6E7E1C-0E72-0B6F-FB18-33DC3DD3B297}"/>
              </a:ext>
            </a:extLst>
          </p:cNvPr>
          <p:cNvSpPr txBox="1"/>
          <p:nvPr/>
        </p:nvSpPr>
        <p:spPr>
          <a:xfrm>
            <a:off x="16077" y="84664"/>
            <a:ext cx="13699923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7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Probabilistic projections of sea-level contribution from an Antarctic Ice Sheet sector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48B4DA5-35E3-C0E1-D16B-DF08FEE79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44" y="648044"/>
            <a:ext cx="7404573" cy="5248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300" b="1" kern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Objective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5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Amery Ice Shelf sector of Antarctica is believed to be resilient to climate change, but recent climate model projections indicate the potential for &gt;100x increase in melt rates by 2200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5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uncertainty quantification methods to produce </a:t>
            </a:r>
            <a:r>
              <a:rPr lang="en-US" sz="1850" i="1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probabilistic</a:t>
            </a:r>
            <a:r>
              <a:rPr lang="en-US" sz="185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projections of the sea-level contribution from this region </a:t>
            </a:r>
            <a:r>
              <a:rPr lang="en-US" sz="1850" i="1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constrained by historical observations</a:t>
            </a:r>
          </a:p>
          <a:p>
            <a:pPr marL="231775" indent="-231775">
              <a:lnSpc>
                <a:spcPct val="95000"/>
              </a:lnSpc>
              <a:defRPr/>
            </a:pPr>
            <a:endParaRPr lang="en-US" sz="800" b="1" kern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31775" indent="-231775">
              <a:lnSpc>
                <a:spcPct val="95000"/>
              </a:lnSpc>
              <a:defRPr/>
            </a:pPr>
            <a:r>
              <a:rPr lang="en-US" sz="2300" b="1" kern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Approach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5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 perturbed-parameter ensembles of E3SM’s ice-sheet component, MALI, augmented by statistical emulation, under low and high greenhouse gas emissions scenarios through 2300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5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Bayesian calibration (Fig. 1-4) using historical observations of glacier change to produce probabilistic projections of the future sea-level contribution from this region (Fig. 5)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endParaRPr lang="en-US" altLang="en-US" sz="800" b="1" kern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en-US" sz="2300" b="1" kern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Findings &amp; Impact</a:t>
            </a: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5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Under low greenhouse gas emissions the sea-level contribution is negligible, but under the high emissions scenario is 46 to 133 mm at 2300 (Fig. 5), up to 5 times larger than previous estimates</a:t>
            </a: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50" dirty="0">
                <a:latin typeface="Arial" panose="020B0604020202020204" pitchFamily="34" charset="0"/>
                <a:cs typeface="Arial" panose="020B0604020202020204" pitchFamily="34" charset="0"/>
              </a:rPr>
              <a:t>The emulation and uncertainty quantification workflow developed here can be applied to the entire Antarctic Ice Sheet</a:t>
            </a:r>
            <a:endParaRPr lang="en-US" sz="185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F345D4-12C9-5E06-E503-E2B99606BDE9}"/>
              </a:ext>
            </a:extLst>
          </p:cNvPr>
          <p:cNvGrpSpPr/>
          <p:nvPr/>
        </p:nvGrpSpPr>
        <p:grpSpPr>
          <a:xfrm>
            <a:off x="8724343" y="4233368"/>
            <a:ext cx="4094963" cy="2514326"/>
            <a:chOff x="34227701" y="626625"/>
            <a:chExt cx="3998929" cy="2455361"/>
          </a:xfrm>
        </p:grpSpPr>
        <p:pic>
          <p:nvPicPr>
            <p:cNvPr id="17" name="Picture 16" descr="A graph of different colored lines&#10;&#10;Description automatically generated">
              <a:extLst>
                <a:ext uri="{FF2B5EF4-FFF2-40B4-BE49-F238E27FC236}">
                  <a16:creationId xmlns:a16="http://schemas.microsoft.com/office/drawing/2014/main" id="{4143F058-02A7-45B9-4CB5-81127577D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227701" y="626625"/>
              <a:ext cx="3516105" cy="2455361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2E3CC13-D7ED-600C-D496-9D5F815ECA6C}"/>
                </a:ext>
              </a:extLst>
            </p:cNvPr>
            <p:cNvSpPr txBox="1"/>
            <p:nvPr/>
          </p:nvSpPr>
          <p:spPr>
            <a:xfrm>
              <a:off x="35985754" y="904584"/>
              <a:ext cx="1153362" cy="617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40FF"/>
                  </a:solidFill>
                </a:rPr>
                <a:t>High </a:t>
              </a:r>
            </a:p>
            <a:p>
              <a:pPr algn="r"/>
              <a:r>
                <a:rPr lang="en-US" sz="1600" dirty="0">
                  <a:solidFill>
                    <a:srgbClr val="FF40FF"/>
                  </a:solidFill>
                </a:rPr>
                <a:t>emissions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28FE598-63AA-F99B-C74F-EBF132F5AC11}"/>
                </a:ext>
              </a:extLst>
            </p:cNvPr>
            <p:cNvSpPr txBox="1"/>
            <p:nvPr/>
          </p:nvSpPr>
          <p:spPr>
            <a:xfrm>
              <a:off x="37073268" y="2010855"/>
              <a:ext cx="1153362" cy="617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dirty="0">
                  <a:solidFill>
                    <a:srgbClr val="FFC000"/>
                  </a:solidFill>
                </a:rPr>
                <a:t>Low</a:t>
              </a:r>
            </a:p>
            <a:p>
              <a:pPr algn="l"/>
              <a:r>
                <a:rPr lang="en-US" sz="1600" dirty="0">
                  <a:solidFill>
                    <a:srgbClr val="FFC000"/>
                  </a:solidFill>
                </a:rPr>
                <a:t>emissions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127ECEE-D2BF-BEF2-622A-206FC8CBAC90}"/>
                </a:ext>
              </a:extLst>
            </p:cNvPr>
            <p:cNvSpPr txBox="1"/>
            <p:nvPr/>
          </p:nvSpPr>
          <p:spPr>
            <a:xfrm>
              <a:off x="36411073" y="2522040"/>
              <a:ext cx="901492" cy="3575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dirty="0">
                  <a:solidFill>
                    <a:schemeClr val="accent6"/>
                  </a:solidFill>
                </a:rPr>
                <a:t>Control</a:t>
              </a:r>
            </a:p>
          </p:txBody>
        </p:sp>
      </p:grpSp>
      <p:sp>
        <p:nvSpPr>
          <p:cNvPr id="14" name="TextBox 9">
            <a:extLst>
              <a:ext uri="{FF2B5EF4-FFF2-40B4-BE49-F238E27FC236}">
                <a16:creationId xmlns:a16="http://schemas.microsoft.com/office/drawing/2014/main" id="{B7A7C4B7-7C97-0AF2-8310-6E4F6A6E8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4265" y="669750"/>
            <a:ext cx="602546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en-US" sz="15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Ice-sheet modeling and uncertainty quantification workflow</a:t>
            </a:r>
            <a:endParaRPr lang="en-US" altLang="en-US" sz="15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D1789CA-248C-EBED-FDB7-45642759F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104" y="6754450"/>
            <a:ext cx="6025466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Citation</a:t>
            </a:r>
            <a:r>
              <a:rPr lang="en-US" sz="1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S. </a:t>
            </a:r>
            <a:r>
              <a:rPr lang="en-US" sz="10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Jantre, M.J. Hoffman, N.M. Urban, T. Hillebrand, M. Perego, S. Price, and J.D. Jakeman. 2024. “Probabilistic Projections of the Amery Ice Shelf Catchment, Antarctica, under Conditions of High Ice-Shelf Basal Melt.” </a:t>
            </a:r>
            <a:r>
              <a:rPr lang="en-US" sz="1000" i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Cryosphere</a:t>
            </a:r>
            <a:r>
              <a:rPr lang="en-US" sz="10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18 (11): 5207–38. </a:t>
            </a:r>
            <a:r>
              <a:rPr lang="en-US" sz="1000"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https://doi.org/10.5194/tc-18-5207-2024</a:t>
            </a:r>
            <a:r>
              <a:rPr lang="en-US" sz="10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D1439B2-EF16-49CF-3434-4D428DE79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89" y="6623706"/>
            <a:ext cx="1482688" cy="29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NL | Brand Center | Logo">
            <a:extLst>
              <a:ext uri="{FF2B5EF4-FFF2-40B4-BE49-F238E27FC236}">
                <a16:creationId xmlns:a16="http://schemas.microsoft.com/office/drawing/2014/main" id="{5CFE3632-5792-CBD9-89C0-5111BE470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652" y="6611482"/>
            <a:ext cx="1344512" cy="33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redits">
            <a:extLst>
              <a:ext uri="{FF2B5EF4-FFF2-40B4-BE49-F238E27FC236}">
                <a16:creationId xmlns:a16="http://schemas.microsoft.com/office/drawing/2014/main" id="{23C18853-C54F-34FD-10AC-AFC2380E2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964" y="6979833"/>
            <a:ext cx="1816945" cy="2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A0F8013-5DFD-B929-1C56-D612D12CF5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01736" y="1245110"/>
            <a:ext cx="4721161" cy="3162983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D984954-C22E-8591-B4B6-066B26FBF8EE}"/>
              </a:ext>
            </a:extLst>
          </p:cNvPr>
          <p:cNvCxnSpPr>
            <a:cxnSpLocks/>
          </p:cNvCxnSpPr>
          <p:nvPr/>
        </p:nvCxnSpPr>
        <p:spPr>
          <a:xfrm flipH="1">
            <a:off x="10409998" y="2461165"/>
            <a:ext cx="369284" cy="242274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ECC3464-303A-8FE7-A1F5-3F2CFA44E116}"/>
              </a:ext>
            </a:extLst>
          </p:cNvPr>
          <p:cNvCxnSpPr>
            <a:cxnSpLocks/>
          </p:cNvCxnSpPr>
          <p:nvPr/>
        </p:nvCxnSpPr>
        <p:spPr>
          <a:xfrm>
            <a:off x="10308318" y="1458991"/>
            <a:ext cx="437096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403685C-B64E-DA18-76B6-1DDED495DEFF}"/>
              </a:ext>
            </a:extLst>
          </p:cNvPr>
          <p:cNvCxnSpPr>
            <a:cxnSpLocks/>
          </p:cNvCxnSpPr>
          <p:nvPr/>
        </p:nvCxnSpPr>
        <p:spPr>
          <a:xfrm>
            <a:off x="10377522" y="2944018"/>
            <a:ext cx="458502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98E5313-B78C-3E03-EAA7-A1537E32E923}"/>
              </a:ext>
            </a:extLst>
          </p:cNvPr>
          <p:cNvSpPr txBox="1"/>
          <p:nvPr/>
        </p:nvSpPr>
        <p:spPr>
          <a:xfrm>
            <a:off x="8710749" y="2645838"/>
            <a:ext cx="9109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i="1" dirty="0"/>
              <a:t>3. MALI </a:t>
            </a:r>
          </a:p>
          <a:p>
            <a:r>
              <a:rPr lang="en-US" sz="1300" i="1" dirty="0"/>
              <a:t>emulation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6D92D3-642F-7EFD-3EDE-6EFF9AACEC47}"/>
              </a:ext>
            </a:extLst>
          </p:cNvPr>
          <p:cNvSpPr txBox="1"/>
          <p:nvPr/>
        </p:nvSpPr>
        <p:spPr>
          <a:xfrm>
            <a:off x="8471504" y="911973"/>
            <a:ext cx="1936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i="1"/>
              <a:t>1. Optimized initial condition for MALI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5A84348-B673-4559-0BB2-F5A53FCE4259}"/>
              </a:ext>
            </a:extLst>
          </p:cNvPr>
          <p:cNvSpPr txBox="1"/>
          <p:nvPr/>
        </p:nvSpPr>
        <p:spPr>
          <a:xfrm>
            <a:off x="11689286" y="2595768"/>
            <a:ext cx="12465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i="1" dirty="0"/>
              <a:t>4. Bayesian calibration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A30E949-5663-293C-3B8B-7C326760FBFD}"/>
              </a:ext>
            </a:extLst>
          </p:cNvPr>
          <p:cNvSpPr txBox="1"/>
          <p:nvPr/>
        </p:nvSpPr>
        <p:spPr>
          <a:xfrm>
            <a:off x="10986998" y="996293"/>
            <a:ext cx="1936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i="1" dirty="0"/>
              <a:t>2. MALI perturbed parameter </a:t>
            </a:r>
            <a:r>
              <a:rPr lang="en-US" sz="1300" i="1" dirty="0" err="1"/>
              <a:t>ensemble</a:t>
            </a:r>
            <a:endParaRPr lang="en-US" sz="900" i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8C9C3EF-E55F-CDAA-00EA-41BEE2F5B4C3}"/>
              </a:ext>
            </a:extLst>
          </p:cNvPr>
          <p:cNvSpPr txBox="1"/>
          <p:nvPr/>
        </p:nvSpPr>
        <p:spPr>
          <a:xfrm>
            <a:off x="9223973" y="4847558"/>
            <a:ext cx="174865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i="1" dirty="0"/>
              <a:t>5. </a:t>
            </a:r>
            <a:r>
              <a:rPr lang="en-US" altLang="en-US" sz="1300" b="1" i="1" dirty="0">
                <a:latin typeface="Arial" panose="020B0604020202020204" pitchFamily="34" charset="0"/>
                <a:cs typeface="Arial" panose="020B0604020202020204" pitchFamily="34" charset="0"/>
              </a:rPr>
              <a:t>Probabilistic projections of sea-level contribution under different scenarios</a:t>
            </a:r>
            <a:endParaRPr lang="en-US" sz="1300" b="1" i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893590B-6C0B-4232-8344-54456C71E5C6}"/>
              </a:ext>
            </a:extLst>
          </p:cNvPr>
          <p:cNvSpPr/>
          <p:nvPr/>
        </p:nvSpPr>
        <p:spPr>
          <a:xfrm>
            <a:off x="8659095" y="4379703"/>
            <a:ext cx="4059382" cy="2298188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5FD0C06-4471-97BA-A19F-9F06B2C156D1}"/>
              </a:ext>
            </a:extLst>
          </p:cNvPr>
          <p:cNvCxnSpPr>
            <a:cxnSpLocks/>
          </p:cNvCxnSpPr>
          <p:nvPr/>
        </p:nvCxnSpPr>
        <p:spPr>
          <a:xfrm flipH="1">
            <a:off x="10460182" y="4177355"/>
            <a:ext cx="375842" cy="670203"/>
          </a:xfrm>
          <a:prstGeom prst="straightConnector1">
            <a:avLst/>
          </a:prstGeom>
          <a:ln w="1016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0AC49F7-3029-35B1-0BA8-E29A72C67977}"/>
              </a:ext>
            </a:extLst>
          </p:cNvPr>
          <p:cNvSpPr txBox="1"/>
          <p:nvPr/>
        </p:nvSpPr>
        <p:spPr>
          <a:xfrm>
            <a:off x="10908542" y="1438261"/>
            <a:ext cx="19365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200 simulations</a:t>
            </a:r>
            <a:endParaRPr lang="en-US" sz="3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1353A04-0040-ABE6-DF00-D138BBCA5592}"/>
              </a:ext>
            </a:extLst>
          </p:cNvPr>
          <p:cNvSpPr txBox="1"/>
          <p:nvPr/>
        </p:nvSpPr>
        <p:spPr>
          <a:xfrm>
            <a:off x="11913699" y="2962913"/>
            <a:ext cx="823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(Applied to 6 parameters)</a:t>
            </a:r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3747825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11729</TotalTime>
  <Words>317</Words>
  <Application>Microsoft Macintosh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Nova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Whicker, Chloe</dc:creator>
  <cp:lastModifiedBy>Hoffman, Matthew</cp:lastModifiedBy>
  <cp:revision>35</cp:revision>
  <dcterms:created xsi:type="dcterms:W3CDTF">2024-04-22T20:36:17Z</dcterms:created>
  <dcterms:modified xsi:type="dcterms:W3CDTF">2024-12-19T18:53:20Z</dcterms:modified>
</cp:coreProperties>
</file>