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4F79"/>
    <a:srgbClr val="416284"/>
    <a:srgbClr val="5D8BBC"/>
    <a:srgbClr val="2D4059"/>
    <a:srgbClr val="555657"/>
    <a:srgbClr val="BCE0F7"/>
    <a:srgbClr val="549A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74"/>
    <p:restoredTop sz="96327"/>
  </p:normalViewPr>
  <p:slideViewPr>
    <p:cSldViewPr snapToGrid="0">
      <p:cViewPr varScale="1">
        <p:scale>
          <a:sx n="124" d="100"/>
          <a:sy n="124" d="100"/>
        </p:scale>
        <p:origin x="7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yperFACETS 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ABE18240-A671-9996-B513-38227639903D}"/>
              </a:ext>
            </a:extLst>
          </p:cNvPr>
          <p:cNvSpPr/>
          <p:nvPr userDrawn="1"/>
        </p:nvSpPr>
        <p:spPr>
          <a:xfrm>
            <a:off x="1" y="0"/>
            <a:ext cx="12192000" cy="970028"/>
          </a:xfrm>
          <a:prstGeom prst="rect">
            <a:avLst/>
          </a:prstGeom>
          <a:solidFill>
            <a:srgbClr val="1D4F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34C7779-5143-21CE-FA35-ACD1CDF425BE}"/>
              </a:ext>
            </a:extLst>
          </p:cNvPr>
          <p:cNvSpPr>
            <a:spLocks noGrp="1"/>
          </p:cNvSpPr>
          <p:nvPr userDrawn="1">
            <p:ph type="body" sz="quarter" idx="10"/>
          </p:nvPr>
        </p:nvSpPr>
        <p:spPr>
          <a:xfrm>
            <a:off x="0" y="12739"/>
            <a:ext cx="12191999" cy="957289"/>
          </a:xfrm>
          <a:solidFill>
            <a:srgbClr val="1D4F79"/>
          </a:solidFill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C71597FA-8566-9AF9-690D-67DE107126BC}"/>
              </a:ext>
            </a:extLst>
          </p:cNvPr>
          <p:cNvSpPr>
            <a:spLocks noGrp="1"/>
          </p:cNvSpPr>
          <p:nvPr userDrawn="1">
            <p:ph sz="quarter" idx="11"/>
          </p:nvPr>
        </p:nvSpPr>
        <p:spPr>
          <a:xfrm>
            <a:off x="228600" y="1173164"/>
            <a:ext cx="7046843" cy="4184028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55D447D5-7B3B-8FF1-8321-75D254327083}"/>
              </a:ext>
            </a:extLst>
          </p:cNvPr>
          <p:cNvSpPr>
            <a:spLocks noGrp="1"/>
          </p:cNvSpPr>
          <p:nvPr userDrawn="1">
            <p:ph type="pic" sz="quarter" idx="12" hasCustomPrompt="1"/>
          </p:nvPr>
        </p:nvSpPr>
        <p:spPr>
          <a:xfrm>
            <a:off x="7345018" y="1173162"/>
            <a:ext cx="4642196" cy="499529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Figure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A6169E90-7E91-3B26-3F25-4158CE351257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39756" y="5517094"/>
            <a:ext cx="7235687" cy="655637"/>
          </a:xfr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Citation</a:t>
            </a:r>
          </a:p>
        </p:txBody>
      </p: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D9BA271-6710-CC8F-F0C6-0324C6D040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28222" y="6303466"/>
            <a:ext cx="2935186" cy="481333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001E0D70-4E91-C285-AF2A-8AF837295731}"/>
              </a:ext>
            </a:extLst>
          </p:cNvPr>
          <p:cNvSpPr/>
          <p:nvPr userDrawn="1"/>
        </p:nvSpPr>
        <p:spPr>
          <a:xfrm>
            <a:off x="0" y="6217749"/>
            <a:ext cx="8347934" cy="640251"/>
          </a:xfrm>
          <a:prstGeom prst="rect">
            <a:avLst/>
          </a:prstGeom>
          <a:solidFill>
            <a:srgbClr val="1D4F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Parallelogram 29">
            <a:extLst>
              <a:ext uri="{FF2B5EF4-FFF2-40B4-BE49-F238E27FC236}">
                <a16:creationId xmlns:a16="http://schemas.microsoft.com/office/drawing/2014/main" id="{24CBF95A-5B94-6093-0D14-A201480BBB10}"/>
              </a:ext>
            </a:extLst>
          </p:cNvPr>
          <p:cNvSpPr/>
          <p:nvPr userDrawn="1"/>
        </p:nvSpPr>
        <p:spPr>
          <a:xfrm>
            <a:off x="7648688" y="6217749"/>
            <a:ext cx="1301638" cy="640251"/>
          </a:xfrm>
          <a:prstGeom prst="parallelogram">
            <a:avLst>
              <a:gd name="adj" fmla="val 21529"/>
            </a:avLst>
          </a:prstGeom>
          <a:solidFill>
            <a:srgbClr val="1D4F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Parallelogram 30">
            <a:extLst>
              <a:ext uri="{FF2B5EF4-FFF2-40B4-BE49-F238E27FC236}">
                <a16:creationId xmlns:a16="http://schemas.microsoft.com/office/drawing/2014/main" id="{DC4A8D78-FEF4-BD65-5EA4-315F210D9A6B}"/>
              </a:ext>
            </a:extLst>
          </p:cNvPr>
          <p:cNvSpPr/>
          <p:nvPr userDrawn="1"/>
        </p:nvSpPr>
        <p:spPr>
          <a:xfrm>
            <a:off x="8832850" y="6217749"/>
            <a:ext cx="200827" cy="640251"/>
          </a:xfrm>
          <a:prstGeom prst="parallelogram">
            <a:avLst>
              <a:gd name="adj" fmla="val 70539"/>
            </a:avLst>
          </a:prstGeom>
          <a:solidFill>
            <a:srgbClr val="1D4F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8" name="Picture 4" descr="SC Logos | U.S. DOE Office of Science (SC)">
            <a:extLst>
              <a:ext uri="{FF2B5EF4-FFF2-40B4-BE49-F238E27FC236}">
                <a16:creationId xmlns:a16="http://schemas.microsoft.com/office/drawing/2014/main" id="{4DE1D5AB-E320-1E35-9E2F-6A9B36AF896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294956"/>
            <a:ext cx="2969250" cy="498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9814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093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8D6C4F-31F1-BD78-32FE-7304AA80B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1A31DF-B457-FC01-4847-402DDABE3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0878B-27F9-975A-04C4-F2976FB7FF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4E65F-3932-8741-91B4-E7F3FA2AE57B}" type="datetimeFigureOut">
              <a:rPr lang="en-US" smtClean="0"/>
              <a:t>10/24/23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0C4DBD-A917-9197-F0E0-A48D1B4522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F1A4A-DAFB-80AC-757D-84513CCABA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92244-F714-3B47-A3E2-A1980DE0C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79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jpe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AAB7125-6DA7-7787-9549-BA39639395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" y="12739"/>
            <a:ext cx="8885808" cy="957289"/>
          </a:xfrm>
        </p:spPr>
        <p:txBody>
          <a:bodyPr>
            <a:normAutofit/>
          </a:bodyPr>
          <a:lstStyle/>
          <a:p>
            <a:r>
              <a:rPr lang="en-US" dirty="0"/>
              <a:t>Typologies of actionable climate information and its use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BD4CC3C-6069-1668-7FFD-790859CF46A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79513" y="1017739"/>
            <a:ext cx="7542572" cy="482252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b="1" dirty="0">
                <a:solidFill>
                  <a:srgbClr val="5D8B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  <a:p>
            <a:pPr marL="28575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There is an urgent need for enhancing the actionability and eventual use of climate information in decision-making. </a:t>
            </a:r>
          </a:p>
          <a:p>
            <a:pPr marL="28575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Yet, the terms ‘actionable climate information’ or ‘use of climate information’ are used abstractly.</a:t>
            </a:r>
          </a:p>
          <a:p>
            <a:pPr marL="28575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Typologies that map the landscape of climate information and its use are lacking.</a:t>
            </a:r>
          </a:p>
          <a:p>
            <a:pPr marL="0" indent="0" defTabSz="914400">
              <a:spcBef>
                <a:spcPts val="0"/>
              </a:spcBef>
              <a:buNone/>
            </a:pPr>
            <a:endParaRPr lang="en-US" sz="1400" dirty="0"/>
          </a:p>
          <a:p>
            <a:pPr marL="28575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600" b="1" dirty="0">
              <a:solidFill>
                <a:srgbClr val="5D8BB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sz="1600" b="1" dirty="0">
                <a:solidFill>
                  <a:srgbClr val="5D8B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  </a:t>
            </a:r>
          </a:p>
          <a:p>
            <a:pPr marL="28575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Using the case study of a long-term co-production project, where a wide range of climate scientists collaborated with resource managers, this paper creates typologies of actionable climate information and its uses.</a:t>
            </a:r>
          </a:p>
          <a:p>
            <a:pPr marL="28575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  <a:latin typeface="+mn-lt"/>
              </a:rPr>
              <a:t>16 focus group and workshop discussions conducted over ~4 years were systematically coded and qualitatively analyzed to identify different categories of climate information that are deemed actionable, and the different ways in which this information is used.</a:t>
            </a:r>
          </a:p>
          <a:p>
            <a:pPr marL="0" indent="0" defTabSz="914400">
              <a:spcBef>
                <a:spcPts val="0"/>
              </a:spcBef>
              <a:buNone/>
            </a:pPr>
            <a:endParaRPr lang="en-US" sz="1600" b="1" dirty="0">
              <a:solidFill>
                <a:srgbClr val="5D8B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sz="1600" b="1" dirty="0">
                <a:solidFill>
                  <a:srgbClr val="5D8B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Significance &amp; Impact</a:t>
            </a:r>
          </a:p>
          <a:p>
            <a:pPr marL="28575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Three main and five sub-types of actionable climate information, and six main and fourteen sub-types of use of climate information were identified in this research (see figure for details). </a:t>
            </a:r>
          </a:p>
          <a:p>
            <a:pPr marL="28575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These typologies provide guidance to ongoing and future efforts in the development and use of actionable knowledge and help to reduce some of the time-intensive elements of the actionable knowledge process.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CBD636A8-3D6E-8DA4-5009-F914CA63870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756" y="5712431"/>
            <a:ext cx="7771694" cy="480178"/>
          </a:xfrm>
        </p:spPr>
        <p:txBody>
          <a:bodyPr/>
          <a:lstStyle/>
          <a:p>
            <a:r>
              <a:rPr lang="en-US" b="0" i="0" dirty="0">
                <a:solidFill>
                  <a:srgbClr val="222222"/>
                </a:solidFill>
                <a:effectLst/>
              </a:rPr>
              <a:t>Jagannathan, K., </a:t>
            </a:r>
            <a:r>
              <a:rPr lang="en-US" b="0" i="0" dirty="0" err="1">
                <a:solidFill>
                  <a:srgbClr val="222222"/>
                </a:solidFill>
                <a:effectLst/>
              </a:rPr>
              <a:t>Buddhavarapu</a:t>
            </a:r>
            <a:r>
              <a:rPr lang="en-US" b="0" i="0" dirty="0">
                <a:solidFill>
                  <a:srgbClr val="222222"/>
                </a:solidFill>
                <a:effectLst/>
              </a:rPr>
              <a:t>, S., Ullrich, P. A., Jones, A. D., &amp; the HyperFACETS project team. (2023). Typologies of actionable climate information and its use. Global Environmental Change, 82, 102732.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8745F82-0DD1-0F8B-044F-8DE9FD34F1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5808" y="140726"/>
            <a:ext cx="3306191" cy="7013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C3D27AD-F1FA-63C2-D473-2198F16B3CF3}"/>
              </a:ext>
            </a:extLst>
          </p:cNvPr>
          <p:cNvSpPr txBox="1"/>
          <p:nvPr/>
        </p:nvSpPr>
        <p:spPr>
          <a:xfrm>
            <a:off x="7622085" y="6305306"/>
            <a:ext cx="4559524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100" i="1" dirty="0"/>
              <a:t>Illustration of the 3 main &amp; 6 sub-types of actionable climate information (top), and the 6 main &amp; 14 sub-types of uses of climate information (bottom)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D35EF7D-B86A-D0D4-8440-043545165C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064590"/>
              </p:ext>
            </p:extLst>
          </p:nvPr>
        </p:nvGraphicFramePr>
        <p:xfrm>
          <a:off x="7632172" y="980590"/>
          <a:ext cx="4549438" cy="5324475"/>
        </p:xfrm>
        <a:graphic>
          <a:graphicData uri="http://schemas.openxmlformats.org/drawingml/2006/table">
            <a:tbl>
              <a:tblPr/>
              <a:tblGrid>
                <a:gridCol w="1552050">
                  <a:extLst>
                    <a:ext uri="{9D8B030D-6E8A-4147-A177-3AD203B41FA5}">
                      <a16:colId xmlns:a16="http://schemas.microsoft.com/office/drawing/2014/main" val="2819293201"/>
                    </a:ext>
                  </a:extLst>
                </a:gridCol>
                <a:gridCol w="2997388">
                  <a:extLst>
                    <a:ext uri="{9D8B030D-6E8A-4147-A177-3AD203B41FA5}">
                      <a16:colId xmlns:a16="http://schemas.microsoft.com/office/drawing/2014/main" val="3656168389"/>
                    </a:ext>
                  </a:extLst>
                </a:gridCol>
              </a:tblGrid>
              <a:tr h="274320">
                <a:tc gridSpan="2">
                  <a:txBody>
                    <a:bodyPr/>
                    <a:lstStyle/>
                    <a:p>
                      <a:pPr rtl="0" fontAlgn="t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Types and sub-types of ’actionable climate information’</a:t>
                      </a:r>
                    </a:p>
                  </a:txBody>
                  <a:tcPr marL="95250" marR="95250" marT="95250" marB="9525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 fontAlgn="t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marT="95250" marB="9525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43861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rtl="0" fontAlgn="t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Broad Trends &amp; </a:t>
                      </a:r>
                      <a:br>
                        <a:rPr lang="en-US" sz="11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</a:br>
                      <a:r>
                        <a:rPr lang="en-US" sz="11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Patterns</a:t>
                      </a:r>
                    </a:p>
                  </a:txBody>
                  <a:tcPr marL="95250" marR="95250" marT="95250" marB="952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t" latinLnBrk="0" hangingPunct="1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Insights on how climate impacts regional processes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9781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rtl="0" fontAlgn="t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Detailed Data &amp; Results</a:t>
                      </a:r>
                      <a:endParaRPr lang="en-US" sz="1100" b="1" dirty="0"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rtl="0" fontAlgn="t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Changes in decision-relevant metrics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171450" indent="-171450" rtl="0" fontAlgn="t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Drivers &amp; processes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171450" indent="-171450" rtl="0" fontAlgn="t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Decision-relevant events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3985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t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Data </a:t>
                      </a:r>
                      <a:br>
                        <a:rPr lang="en-US" sz="11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</a:br>
                      <a:r>
                        <a:rPr lang="en-US" sz="11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Improvements &amp; Guidance</a:t>
                      </a:r>
                      <a:endParaRPr lang="en-US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marT="95250" marB="9525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rtl="0" fontAlgn="t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Model &amp; data-scale improvements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171450" indent="-171450" rtl="0" fontAlgn="t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Data credibility &amp; uncertainty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64050"/>
                  </a:ext>
                </a:extLst>
              </a:tr>
              <a:tr h="274320">
                <a:tc gridSpan="2"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Types and sub-type of ‘use of climate information’</a:t>
                      </a:r>
                    </a:p>
                  </a:txBody>
                  <a:tcPr marL="95250" marR="95250" marT="95250" marB="9525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95250" marT="95250" marB="9525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73866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rtl="0" fontAlgn="t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FF40FF"/>
                          </a:solidFill>
                          <a:effectLst/>
                          <a:latin typeface="+mn-lt"/>
                        </a:rPr>
                        <a:t>Understand</a:t>
                      </a:r>
                    </a:p>
                    <a:p>
                      <a:pPr rtl="0" fontAlgn="t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solidFill>
                          <a:srgbClr val="FF40FF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fontAlgn="t" latinLnBrk="0" hangingPunct="1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conditions causing management issues</a:t>
                      </a:r>
                    </a:p>
                    <a:p>
                      <a:pPr marL="171450" indent="-171450" algn="l" defTabSz="914400" rtl="0" eaLnBrk="1" fontAlgn="t" latinLnBrk="0" hangingPunct="1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regional atmos. &amp; hydro processes</a:t>
                      </a:r>
                    </a:p>
                    <a:p>
                      <a:pPr marL="171450" indent="-171450" algn="l" defTabSz="914400" rtl="0" eaLnBrk="1" fontAlgn="t" latinLnBrk="0" hangingPunct="1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state of science</a:t>
                      </a:r>
                      <a:endParaRPr lang="en-US" sz="1100" b="1" dirty="0">
                        <a:solidFill>
                          <a:srgbClr val="FF40FF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marT="95250" marB="9525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97807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rtl="0" fontAlgn="t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EC3935"/>
                          </a:solidFill>
                          <a:effectLst/>
                          <a:latin typeface="+mn-lt"/>
                        </a:rPr>
                        <a:t>Motivate &amp; Communicate</a:t>
                      </a:r>
                      <a:endParaRPr lang="en-US" sz="1100" b="1" dirty="0">
                        <a:solidFill>
                          <a:srgbClr val="EC3935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fontAlgn="t" latinLnBrk="0" hangingPunct="1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Buy-in/support for adaptation</a:t>
                      </a:r>
                    </a:p>
                    <a:p>
                      <a:pPr marL="171450" indent="-171450" algn="l" defTabSz="914400" rtl="0" eaLnBrk="1" fontAlgn="t" latinLnBrk="0" hangingPunct="1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Communicate reliability/ uncertainty</a:t>
                      </a:r>
                      <a:endParaRPr lang="en-US" sz="1100" b="1" dirty="0">
                        <a:solidFill>
                          <a:srgbClr val="EC3935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marT="95250" marB="9525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1929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rtl="0" fontAlgn="t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Inform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fontAlgn="t" latinLnBrk="0" hangingPunct="1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Input data into other modelling efforts</a:t>
                      </a:r>
                    </a:p>
                    <a:p>
                      <a:pPr marL="171450" indent="-171450" algn="l" defTabSz="914400" rtl="0" eaLnBrk="1" fontAlgn="t" latinLnBrk="0" hangingPunct="1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Broadly inform models or practitioner-led research</a:t>
                      </a:r>
                      <a:endParaRPr lang="en-US" sz="1200" b="1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marT="95250" marB="9525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28133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rtl="0" fontAlgn="t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Plan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fontAlgn="t" latinLnBrk="0" hangingPunct="1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climate plans &amp; future resource plans</a:t>
                      </a:r>
                    </a:p>
                    <a:p>
                      <a:pPr marL="171450" indent="-171450" algn="l" defTabSz="914400" rtl="0" eaLnBrk="1" fontAlgn="t" latinLnBrk="0" hangingPunct="1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Undertake planning or evaluation activities</a:t>
                      </a:r>
                      <a:endParaRPr lang="en-US" sz="12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marT="95250" marB="9525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74963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rtl="0" fontAlgn="t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Fund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fontAlgn="t" latinLnBrk="0" hangingPunct="1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Seek funding for adaptation or evaluate financial implications of alternatives</a:t>
                      </a:r>
                    </a:p>
                  </a:txBody>
                  <a:tcPr marL="95250" marR="95250" marT="95250" marB="9525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73396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rtl="0" fontAlgn="t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994517"/>
                          </a:solidFill>
                          <a:effectLst/>
                          <a:latin typeface="+mn-lt"/>
                        </a:rPr>
                        <a:t>Take Action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fontAlgn="t" latinLnBrk="0" hangingPunct="1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 management or operations</a:t>
                      </a:r>
                    </a:p>
                    <a:p>
                      <a:pPr marL="171450" indent="-171450" algn="l" defTabSz="914400" rtl="0" eaLnBrk="1" fontAlgn="t" latinLnBrk="0" hangingPunct="1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 rules, regulations, or standards</a:t>
                      </a:r>
                    </a:p>
                    <a:p>
                      <a:pPr marL="171450" indent="-171450" algn="l" defTabSz="914400" rtl="0" eaLnBrk="1" fontAlgn="t" latinLnBrk="0" hangingPunct="1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Retrofit or develop new infrastructure</a:t>
                      </a:r>
                    </a:p>
                    <a:p>
                      <a:pPr marL="171450" indent="-171450" algn="l" defTabSz="914400" rtl="0" eaLnBrk="1" fontAlgn="t" latinLnBrk="0" hangingPunct="1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Undertake other adaptation actions</a:t>
                      </a:r>
                      <a:endParaRPr lang="en-US" sz="1200" b="1" dirty="0">
                        <a:solidFill>
                          <a:srgbClr val="994517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marT="95250" marB="9525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358639"/>
                  </a:ext>
                </a:extLst>
              </a:tr>
            </a:tbl>
          </a:graphicData>
        </a:graphic>
      </p:graphicFrame>
      <p:pic>
        <p:nvPicPr>
          <p:cNvPr id="2" name="Picture 3" descr="Understand Icon Stock Illustrations – 1,934 Understand Icon Stock  Illustrations, Vectors &amp; Clipart - Dreamstime">
            <a:extLst>
              <a:ext uri="{FF2B5EF4-FFF2-40B4-BE49-F238E27FC236}">
                <a16:creationId xmlns:a16="http://schemas.microsoft.com/office/drawing/2014/main" id="{5F929CD5-0A6C-FC75-8243-C6094D175D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799" y="3295640"/>
            <a:ext cx="324649" cy="324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Motivational Icon #127386 - Free Icons Library">
            <a:extLst>
              <a:ext uri="{FF2B5EF4-FFF2-40B4-BE49-F238E27FC236}">
                <a16:creationId xmlns:a16="http://schemas.microsoft.com/office/drawing/2014/main" id="{2D3217F2-B6B7-1DC7-6B83-AFA06FB3EB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1971" y="3833537"/>
            <a:ext cx="324649" cy="324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nalysis, analytic, data, information, planning icon - Download on  Iconfinder">
            <a:extLst>
              <a:ext uri="{FF2B5EF4-FFF2-40B4-BE49-F238E27FC236}">
                <a16:creationId xmlns:a16="http://schemas.microsoft.com/office/drawing/2014/main" id="{1A786535-CB86-A8F6-9BCB-FA9B09908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3718" y="4337187"/>
            <a:ext cx="324649" cy="324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Planning Vector SVG Icon (15) - SVG Repo">
            <a:extLst>
              <a:ext uri="{FF2B5EF4-FFF2-40B4-BE49-F238E27FC236}">
                <a16:creationId xmlns:a16="http://schemas.microsoft.com/office/drawing/2014/main" id="{CD8242FD-98D4-3356-5A08-A6CE8EB9D8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14307" y="4829217"/>
            <a:ext cx="324649" cy="324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Funding - Free business icons">
            <a:extLst>
              <a:ext uri="{FF2B5EF4-FFF2-40B4-BE49-F238E27FC236}">
                <a16:creationId xmlns:a16="http://schemas.microsoft.com/office/drawing/2014/main" id="{8CA49964-7FF9-82E5-22DC-A417C29B9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37883" y="5264649"/>
            <a:ext cx="312823" cy="312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Action Icons - 3,080 free icons">
            <a:extLst>
              <a:ext uri="{FF2B5EF4-FFF2-40B4-BE49-F238E27FC236}">
                <a16:creationId xmlns:a16="http://schemas.microsoft.com/office/drawing/2014/main" id="{A0371108-425A-C930-46A0-8ACE3233FC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1970" y="5874631"/>
            <a:ext cx="324650" cy="32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Continuous improvement, data analysis, data visualization, trend analysis,  trends and patterns icon - Download on Iconfinder">
            <a:extLst>
              <a:ext uri="{FF2B5EF4-FFF2-40B4-BE49-F238E27FC236}">
                <a16:creationId xmlns:a16="http://schemas.microsoft.com/office/drawing/2014/main" id="{B2A88E8A-602A-A00C-D13E-70BE1823EA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5832" y="1347189"/>
            <a:ext cx="324649" cy="3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6" descr="Data Capture Icon Images – Browse 3,533 Stock Photos ...">
            <a:extLst>
              <a:ext uri="{FF2B5EF4-FFF2-40B4-BE49-F238E27FC236}">
                <a16:creationId xmlns:a16="http://schemas.microsoft.com/office/drawing/2014/main" id="{27AB1C34-6F3D-69FA-B684-142BD2DA23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9693" y="1850572"/>
            <a:ext cx="300788" cy="283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8" descr="Data Enhancement Icons - Free SVG &amp; PNG Data Enhancement ...">
            <a:extLst>
              <a:ext uri="{FF2B5EF4-FFF2-40B4-BE49-F238E27FC236}">
                <a16:creationId xmlns:a16="http://schemas.microsoft.com/office/drawing/2014/main" id="{FF77C619-C426-53B4-6487-EE5252F884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8851" y="2421338"/>
            <a:ext cx="301630" cy="291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052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13514</TotalTime>
  <Words>423</Words>
  <Application>Microsoft Macintosh PowerPoint</Application>
  <PresentationFormat>Widescreen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Ullrich, Paul Aaron</dc:creator>
  <cp:lastModifiedBy>Kripa Akila  Jagannathan</cp:lastModifiedBy>
  <cp:revision>39</cp:revision>
  <dcterms:created xsi:type="dcterms:W3CDTF">2023-03-22T21:09:49Z</dcterms:created>
  <dcterms:modified xsi:type="dcterms:W3CDTF">2023-10-24T16:36:13Z</dcterms:modified>
</cp:coreProperties>
</file>