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F79"/>
    <a:srgbClr val="416284"/>
    <a:srgbClr val="5D8BBC"/>
    <a:srgbClr val="2D4059"/>
    <a:srgbClr val="555657"/>
    <a:srgbClr val="BCE0F7"/>
    <a:srgbClr val="549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81"/>
    <p:restoredTop sz="96327"/>
  </p:normalViewPr>
  <p:slideViewPr>
    <p:cSldViewPr snapToGrid="0">
      <p:cViewPr varScale="1">
        <p:scale>
          <a:sx n="128" d="100"/>
          <a:sy n="128" d="100"/>
        </p:scale>
        <p:origin x="8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yperFACETS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BE18240-A671-9996-B513-38227639903D}"/>
              </a:ext>
            </a:extLst>
          </p:cNvPr>
          <p:cNvSpPr/>
          <p:nvPr userDrawn="1"/>
        </p:nvSpPr>
        <p:spPr>
          <a:xfrm>
            <a:off x="1" y="0"/>
            <a:ext cx="12192000" cy="970028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34C7779-5143-21CE-FA35-ACD1CDF425BE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0" y="12739"/>
            <a:ext cx="12191999" cy="957289"/>
          </a:xfrm>
          <a:solidFill>
            <a:srgbClr val="1D4F79"/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C71597FA-8566-9AF9-690D-67DE107126BC}"/>
              </a:ext>
            </a:extLst>
          </p:cNvPr>
          <p:cNvSpPr>
            <a:spLocks noGrp="1"/>
          </p:cNvSpPr>
          <p:nvPr userDrawn="1">
            <p:ph sz="quarter" idx="11"/>
          </p:nvPr>
        </p:nvSpPr>
        <p:spPr>
          <a:xfrm>
            <a:off x="228600" y="1173164"/>
            <a:ext cx="7046843" cy="418402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55D447D5-7B3B-8FF1-8321-75D254327083}"/>
              </a:ext>
            </a:extLst>
          </p:cNvPr>
          <p:cNvSpPr>
            <a:spLocks noGrp="1"/>
          </p:cNvSpPr>
          <p:nvPr userDrawn="1">
            <p:ph type="pic" sz="quarter" idx="12" hasCustomPrompt="1"/>
          </p:nvPr>
        </p:nvSpPr>
        <p:spPr>
          <a:xfrm>
            <a:off x="7345018" y="1173162"/>
            <a:ext cx="4642196" cy="499529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Figure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A6169E90-7E91-3B26-3F25-4158CE351257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39756" y="5517094"/>
            <a:ext cx="7235687" cy="655637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Citation</a:t>
            </a: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D9BA271-6710-CC8F-F0C6-0324C6D040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28222" y="6303466"/>
            <a:ext cx="2935186" cy="481333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001E0D70-4E91-C285-AF2A-8AF837295731}"/>
              </a:ext>
            </a:extLst>
          </p:cNvPr>
          <p:cNvSpPr/>
          <p:nvPr userDrawn="1"/>
        </p:nvSpPr>
        <p:spPr>
          <a:xfrm>
            <a:off x="0" y="6217749"/>
            <a:ext cx="8347934" cy="640251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24CBF95A-5B94-6093-0D14-A201480BBB10}"/>
              </a:ext>
            </a:extLst>
          </p:cNvPr>
          <p:cNvSpPr/>
          <p:nvPr userDrawn="1"/>
        </p:nvSpPr>
        <p:spPr>
          <a:xfrm>
            <a:off x="7648688" y="6217749"/>
            <a:ext cx="1301638" cy="640251"/>
          </a:xfrm>
          <a:prstGeom prst="parallelogram">
            <a:avLst>
              <a:gd name="adj" fmla="val 21529"/>
            </a:avLst>
          </a:prstGeom>
          <a:solidFill>
            <a:srgbClr val="1D4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DC4A8D78-FEF4-BD65-5EA4-315F210D9A6B}"/>
              </a:ext>
            </a:extLst>
          </p:cNvPr>
          <p:cNvSpPr/>
          <p:nvPr userDrawn="1"/>
        </p:nvSpPr>
        <p:spPr>
          <a:xfrm>
            <a:off x="8832850" y="6217749"/>
            <a:ext cx="200827" cy="640251"/>
          </a:xfrm>
          <a:prstGeom prst="parallelogram">
            <a:avLst>
              <a:gd name="adj" fmla="val 70539"/>
            </a:avLst>
          </a:prstGeom>
          <a:solidFill>
            <a:srgbClr val="1D4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 descr="SC Logos | U.S. DOE Office of Science (SC)">
            <a:extLst>
              <a:ext uri="{FF2B5EF4-FFF2-40B4-BE49-F238E27FC236}">
                <a16:creationId xmlns:a16="http://schemas.microsoft.com/office/drawing/2014/main" id="{4DE1D5AB-E320-1E35-9E2F-6A9B36AF89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94956"/>
            <a:ext cx="2969250" cy="49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81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09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8D6C4F-31F1-BD78-32FE-7304AA80B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A31DF-B457-FC01-4847-402DDABE3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0878B-27F9-975A-04C4-F2976FB7FF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4E65F-3932-8741-91B4-E7F3FA2AE57B}" type="datetimeFigureOut">
              <a:rPr lang="en-US" smtClean="0"/>
              <a:t>6/6/23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C4DBD-A917-9197-F0E0-A48D1B452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1A4A-DAFB-80AC-757D-84513CCAB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92244-F714-3B47-A3E2-A1980DE0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7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AAB7125-6DA7-7787-9549-BA39639395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A research agenda for the Science Of Actionable Knowledge (SOAK)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BD4CC3C-6069-1668-7FFD-790859CF46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9514" y="1017739"/>
            <a:ext cx="6894032" cy="473701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rgbClr val="5D8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&amp; Objectives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SOAK is an emerging scientific field that examines </a:t>
            </a:r>
            <a:r>
              <a:rPr lang="en-US" sz="1400" i="1" dirty="0"/>
              <a:t>how</a:t>
            </a:r>
            <a:r>
              <a:rPr lang="en-US" sz="1400" dirty="0"/>
              <a:t> science becomes used to inform decisions that enhance social and environmental well-being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SOAK builds on many prior fields related to science-society interactions, such as science-policy interface (SPI), transdisciplinarity, translational science, co-production, etc.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This research systematically reviews SPI literature to identify ‘claims’ or key assertions about science-society interactions and shape a future research agenda for SOAK 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600" b="0" dirty="0">
              <a:solidFill>
                <a:schemeClr val="tx1"/>
              </a:solidFill>
              <a:latin typeface="+mn-lt"/>
            </a:endParaRPr>
          </a:p>
          <a:p>
            <a:pPr marL="0" indent="0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rgbClr val="5D8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 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  <a:latin typeface="+mn-lt"/>
              </a:rPr>
              <a:t>26 claims about science-society interactions were identified from the SPI literature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These claims were further examined and deliberated through expert elicitation 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From this, a research agenda for SOAK was constructed, prioritizing areas that experts identified as critical gaps in understanding of the science-society interface</a:t>
            </a:r>
          </a:p>
          <a:p>
            <a:pPr marL="285750" indent="-285750">
              <a:spcBef>
                <a:spcPts val="0"/>
              </a:spcBef>
            </a:pPr>
            <a:endParaRPr lang="en-US" sz="6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rgbClr val="5D8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Significance &amp; Impact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This work combines an extensive literature review, expert assessments and deliberations, to identify the differences, tensions, &amp; ambiguities that exist when considering how science can inform societal actions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The resultant research agenda questions (See Fig) can direct actionable science researchers towards specific gaps and areas that warrant further research 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BD636A8-3D6E-8DA4-5009-F914CA6387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756" y="5517222"/>
            <a:ext cx="7235687" cy="675387"/>
          </a:xfrm>
        </p:spPr>
        <p:txBody>
          <a:bodyPr/>
          <a:lstStyle/>
          <a:p>
            <a:r>
              <a:rPr lang="en-US" b="0" i="0" dirty="0">
                <a:solidFill>
                  <a:srgbClr val="222222"/>
                </a:solidFill>
                <a:effectLst/>
              </a:rPr>
              <a:t>Jagannathan, K., Emmanuel, G., Arnott, J., Mach, K. J., Bamzai-Dodson, A., Goodrich, K., ... &amp; </a:t>
            </a:r>
            <a:r>
              <a:rPr lang="en-US" b="0" i="0" dirty="0" err="1">
                <a:solidFill>
                  <a:srgbClr val="222222"/>
                </a:solidFill>
                <a:effectLst/>
              </a:rPr>
              <a:t>Klenk</a:t>
            </a:r>
            <a:r>
              <a:rPr lang="en-US" b="0" i="0" dirty="0">
                <a:solidFill>
                  <a:srgbClr val="222222"/>
                </a:solidFill>
                <a:effectLst/>
              </a:rPr>
              <a:t>, N. (2023). A research agenda for the science of actionable knowledge: Drawing from a review of the most misguided to the most enlightened claims in the science-policy interface literature. </a:t>
            </a:r>
            <a:r>
              <a:rPr lang="en-US" b="0" i="1" dirty="0">
                <a:solidFill>
                  <a:srgbClr val="222222"/>
                </a:solidFill>
                <a:effectLst/>
              </a:rPr>
              <a:t>Environmental science &amp; policy</a:t>
            </a:r>
            <a:r>
              <a:rPr lang="en-US" b="0" i="0" dirty="0">
                <a:solidFill>
                  <a:srgbClr val="222222"/>
                </a:solidFill>
                <a:effectLst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</a:rPr>
              <a:t>144</a:t>
            </a:r>
            <a:r>
              <a:rPr lang="en-US" b="0" i="0" dirty="0">
                <a:solidFill>
                  <a:srgbClr val="222222"/>
                </a:solidFill>
                <a:effectLst/>
              </a:rPr>
              <a:t>, 174-186.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665418-4C7B-63CC-99E0-7277E7E7BA28}"/>
              </a:ext>
            </a:extLst>
          </p:cNvPr>
          <p:cNvSpPr txBox="1"/>
          <p:nvPr/>
        </p:nvSpPr>
        <p:spPr>
          <a:xfrm>
            <a:off x="7194153" y="4540541"/>
            <a:ext cx="4825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4162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 key questions that were identified as most warranting further SOAK research. Specific sub-questions under each of the four topical areas are detailed in the manuscript.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5A6E01-F5BB-1BD4-DA6E-11BAD30C55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5443" y="1742669"/>
            <a:ext cx="4662850" cy="262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052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5547</TotalTime>
  <Words>294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Ullrich, Paul Aaron</dc:creator>
  <cp:lastModifiedBy>Kripa Akila  Jagannathan</cp:lastModifiedBy>
  <cp:revision>29</cp:revision>
  <dcterms:created xsi:type="dcterms:W3CDTF">2023-03-22T21:09:49Z</dcterms:created>
  <dcterms:modified xsi:type="dcterms:W3CDTF">2023-06-06T20:12:13Z</dcterms:modified>
</cp:coreProperties>
</file>