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58"/>
    <p:restoredTop sz="96327"/>
  </p:normalViewPr>
  <p:slideViewPr>
    <p:cSldViewPr snapToGrid="0" snapToObjects="1">
      <p:cViewPr varScale="1">
        <p:scale>
          <a:sx n="128" d="100"/>
          <a:sy n="128" d="100"/>
        </p:scale>
        <p:origin x="10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0BBF-0FB6-4D6F-1C67-9D0A9A287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2081E-4B09-C557-0CD7-7DE7DB0DB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F46C2-5573-FA5B-1403-4D044CB5FB58}"/>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0C99863A-1718-2BB9-5E65-9FB1C2F21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27A51-5ED7-23F9-D7E5-79C697807D4B}"/>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49045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4FA-3AD7-74F7-BE76-6308429DF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ABEEF-1DAA-066E-58A9-A6A06A1BC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B68D4-1F75-E05B-EFE2-7BC90D8EDA57}"/>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2ACD6247-1FEF-91F6-22EA-0AFD4DC82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8936F-CF78-D409-8553-E04BEDA82FA7}"/>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329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050FC-8D06-902B-C14E-7E7D36B9B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4A0D6-83B1-5D79-BEBF-E84EAA2C4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3955D-BF4D-8457-786E-DCB8E35EC596}"/>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FFBEAB15-2A24-46BE-E3C2-D9867423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A3977-6B6C-1DF9-3915-2A4BC0B25253}"/>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0678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6E8-9218-8923-0B24-B453E8A96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1482-3636-1AF8-040D-F693C83B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DFFE3-91AB-5FDF-8E8B-BD2AE85A1DEB}"/>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4A19537F-D05C-E5A7-193D-1D87E66B2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033F-0D68-66BA-3757-6EBA9BD524F8}"/>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36494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2AC6-7661-2748-F902-47B203EF8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C20B9-2494-AE35-9B62-81AD68413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1F096-9AE5-E117-81FA-B22C0FD0D189}"/>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DF7F7975-F3FE-861A-0A6F-943882572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ABE5-29A1-C0B8-E40C-B9C8A51C8A4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4364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E615-D389-6F0F-2A08-3814A9EE6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49683-196A-E204-9B15-1B9E810CB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F0C58-85D9-3954-C4B5-7FB71F2DC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DE3C8-A3E3-E45D-B8A9-BC29D4BEEEF8}"/>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6" name="Footer Placeholder 5">
            <a:extLst>
              <a:ext uri="{FF2B5EF4-FFF2-40B4-BE49-F238E27FC236}">
                <a16:creationId xmlns:a16="http://schemas.microsoft.com/office/drawing/2014/main" id="{C1D85F6F-BE19-D3E0-8978-66655B10E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665FB-DB28-B9E7-45E8-4D82F9CAE23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8233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8FC-8091-2884-E61F-615D6647D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6C787-AE3E-9C67-CCFF-D451AA28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35D2B-4B1D-31BC-C4C6-D3154C57B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1AD00-A7B4-53DC-0222-A58BF3FCF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C5F52-B081-4ED7-6B56-2333F4D33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305BDC-BC49-137B-68E9-3886BE51AF79}"/>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8" name="Footer Placeholder 7">
            <a:extLst>
              <a:ext uri="{FF2B5EF4-FFF2-40B4-BE49-F238E27FC236}">
                <a16:creationId xmlns:a16="http://schemas.microsoft.com/office/drawing/2014/main" id="{A6517966-662D-3AFD-997D-F86896FA3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A0380-988F-85BD-702C-3685204075CF}"/>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5352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2EA-E35E-5381-B2EA-6E21875BC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4E228-E7D4-A92B-FFD6-3929574BED40}"/>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4" name="Footer Placeholder 3">
            <a:extLst>
              <a:ext uri="{FF2B5EF4-FFF2-40B4-BE49-F238E27FC236}">
                <a16:creationId xmlns:a16="http://schemas.microsoft.com/office/drawing/2014/main" id="{1DC47854-2788-6877-CA2F-CC00F3A08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B1A9F-1A63-160D-AFEA-9129D753CE4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22003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A960-0678-FC0E-F22D-47584F71047F}"/>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3" name="Footer Placeholder 2">
            <a:extLst>
              <a:ext uri="{FF2B5EF4-FFF2-40B4-BE49-F238E27FC236}">
                <a16:creationId xmlns:a16="http://schemas.microsoft.com/office/drawing/2014/main" id="{83858446-63D0-9565-BF40-775BFC592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2A339-05EA-133F-8B1B-757708C7D8E0}"/>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17064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7197-4810-6296-E506-F083B81D3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D8719-979C-B746-029D-EEB5CA751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79D98-C3C5-16C3-7E01-9A5DFE7D3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26BAA-C080-8ECE-0C64-64DB7040F344}"/>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6" name="Footer Placeholder 5">
            <a:extLst>
              <a:ext uri="{FF2B5EF4-FFF2-40B4-BE49-F238E27FC236}">
                <a16:creationId xmlns:a16="http://schemas.microsoft.com/office/drawing/2014/main" id="{CB1C29E4-CAE1-9EC7-89A7-D23A19A38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A17E8-A09E-73DE-9A56-CE0A6EAD31B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671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E2FA-EC3A-1D9F-5A15-0EA5A323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58126-742D-6A01-C068-879B63B7D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BA533-8462-2600-BCA3-44E513434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E9168-3478-5C90-EA20-31405DC9ADBF}"/>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6" name="Footer Placeholder 5">
            <a:extLst>
              <a:ext uri="{FF2B5EF4-FFF2-40B4-BE49-F238E27FC236}">
                <a16:creationId xmlns:a16="http://schemas.microsoft.com/office/drawing/2014/main" id="{BDDC0D3B-F411-BA17-844C-A753365EC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0AEFF-A453-A6C7-F53A-2801DECBF2E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67863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3C2A0-7BD1-1D7F-7A11-9AA3897A8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4BC269-860A-A283-DB59-F01D57555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FE6F8-DF8C-59E8-FDDC-E0A4C808E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5F39A3D5-A6E4-D95E-5039-4217EA598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CF5C6-D5FB-9AFE-B671-342D3E576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3E02-1428-D24F-8C65-B108FEE5C1FE}" type="slidenum">
              <a:rPr lang="en-US" smtClean="0"/>
              <a:t>‹#›</a:t>
            </a:fld>
            <a:endParaRPr lang="en-US"/>
          </a:p>
        </p:txBody>
      </p:sp>
    </p:spTree>
    <p:extLst>
      <p:ext uri="{BB962C8B-B14F-4D97-AF65-F5344CB8AC3E}">
        <p14:creationId xmlns:p14="http://schemas.microsoft.com/office/powerpoint/2010/main" val="32745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07777-D861-F878-4A34-C9A9C96A876F}"/>
              </a:ext>
            </a:extLst>
          </p:cNvPr>
          <p:cNvSpPr/>
          <p:nvPr/>
        </p:nvSpPr>
        <p:spPr>
          <a:xfrm>
            <a:off x="-30480" y="6182139"/>
            <a:ext cx="12252960"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rtlCol="0" anchor="ctr"/>
          <a:lstStyle/>
          <a:p>
            <a:pPr algn="ctr"/>
            <a:endParaRPr lang="en-US" dirty="0"/>
          </a:p>
        </p:txBody>
      </p:sp>
      <p:pic>
        <p:nvPicPr>
          <p:cNvPr id="8" name="Picture 7">
            <a:extLst>
              <a:ext uri="{FF2B5EF4-FFF2-40B4-BE49-F238E27FC236}">
                <a16:creationId xmlns:a16="http://schemas.microsoft.com/office/drawing/2014/main" id="{639F5B91-C565-1060-16F5-6F656993BF39}"/>
              </a:ext>
            </a:extLst>
          </p:cNvPr>
          <p:cNvPicPr>
            <a:picLocks noChangeAspect="1"/>
          </p:cNvPicPr>
          <p:nvPr/>
        </p:nvPicPr>
        <p:blipFill>
          <a:blip r:embed="rId2"/>
          <a:stretch>
            <a:fillRect/>
          </a:stretch>
        </p:blipFill>
        <p:spPr>
          <a:xfrm>
            <a:off x="8419868" y="6312528"/>
            <a:ext cx="3715721" cy="438912"/>
          </a:xfrm>
          <a:prstGeom prst="rect">
            <a:avLst/>
          </a:prstGeom>
        </p:spPr>
      </p:pic>
      <p:pic>
        <p:nvPicPr>
          <p:cNvPr id="4" name="Picture 3">
            <a:extLst>
              <a:ext uri="{FF2B5EF4-FFF2-40B4-BE49-F238E27FC236}">
                <a16:creationId xmlns:a16="http://schemas.microsoft.com/office/drawing/2014/main" id="{8BA8C75B-8D3B-2482-769D-2C0644654385}"/>
              </a:ext>
            </a:extLst>
          </p:cNvPr>
          <p:cNvPicPr>
            <a:picLocks noChangeAspect="1"/>
          </p:cNvPicPr>
          <p:nvPr/>
        </p:nvPicPr>
        <p:blipFill>
          <a:blip r:embed="rId3"/>
          <a:stretch>
            <a:fillRect/>
          </a:stretch>
        </p:blipFill>
        <p:spPr>
          <a:xfrm>
            <a:off x="750720" y="6201713"/>
            <a:ext cx="637121" cy="640080"/>
          </a:xfrm>
          <a:prstGeom prst="rect">
            <a:avLst/>
          </a:prstGeom>
        </p:spPr>
      </p:pic>
      <p:pic>
        <p:nvPicPr>
          <p:cNvPr id="5" name="Picture 4">
            <a:extLst>
              <a:ext uri="{FF2B5EF4-FFF2-40B4-BE49-F238E27FC236}">
                <a16:creationId xmlns:a16="http://schemas.microsoft.com/office/drawing/2014/main" id="{3AC9BBE5-C95E-2E47-3D05-B858F1B91B72}"/>
              </a:ext>
            </a:extLst>
          </p:cNvPr>
          <p:cNvPicPr>
            <a:picLocks noChangeAspect="1"/>
          </p:cNvPicPr>
          <p:nvPr/>
        </p:nvPicPr>
        <p:blipFill>
          <a:blip r:embed="rId4"/>
          <a:stretch>
            <a:fillRect/>
          </a:stretch>
        </p:blipFill>
        <p:spPr>
          <a:xfrm>
            <a:off x="1458401" y="6201713"/>
            <a:ext cx="640080" cy="640080"/>
          </a:xfrm>
          <a:prstGeom prst="rect">
            <a:avLst/>
          </a:prstGeom>
        </p:spPr>
      </p:pic>
      <p:pic>
        <p:nvPicPr>
          <p:cNvPr id="6" name="Picture 5">
            <a:extLst>
              <a:ext uri="{FF2B5EF4-FFF2-40B4-BE49-F238E27FC236}">
                <a16:creationId xmlns:a16="http://schemas.microsoft.com/office/drawing/2014/main" id="{37983DD8-23C2-7ED9-8B6D-77E635DF53CD}"/>
              </a:ext>
            </a:extLst>
          </p:cNvPr>
          <p:cNvPicPr>
            <a:picLocks noChangeAspect="1"/>
          </p:cNvPicPr>
          <p:nvPr/>
        </p:nvPicPr>
        <p:blipFill>
          <a:blip r:embed="rId5"/>
          <a:stretch>
            <a:fillRect/>
          </a:stretch>
        </p:blipFill>
        <p:spPr>
          <a:xfrm>
            <a:off x="40080" y="6201713"/>
            <a:ext cx="640080" cy="640080"/>
          </a:xfrm>
          <a:prstGeom prst="rect">
            <a:avLst/>
          </a:prstGeom>
        </p:spPr>
      </p:pic>
      <p:sp>
        <p:nvSpPr>
          <p:cNvPr id="9" name="TextBox 8">
            <a:extLst>
              <a:ext uri="{FF2B5EF4-FFF2-40B4-BE49-F238E27FC236}">
                <a16:creationId xmlns:a16="http://schemas.microsoft.com/office/drawing/2014/main" id="{47690992-0D8D-8510-681D-402D4284B3F3}"/>
              </a:ext>
            </a:extLst>
          </p:cNvPr>
          <p:cNvSpPr txBox="1"/>
          <p:nvPr/>
        </p:nvSpPr>
        <p:spPr>
          <a:xfrm>
            <a:off x="30569" y="-4238"/>
            <a:ext cx="8765561" cy="1077218"/>
          </a:xfrm>
          <a:prstGeom prst="rect">
            <a:avLst/>
          </a:prstGeom>
          <a:noFill/>
        </p:spPr>
        <p:txBody>
          <a:bodyPr wrap="square" rtlCol="0">
            <a:spAutoFit/>
          </a:bodyPr>
          <a:lstStyle/>
          <a:p>
            <a:r>
              <a:rPr lang="en-US" sz="3200" dirty="0">
                <a:solidFill>
                  <a:schemeClr val="accent1">
                    <a:lumMod val="50000"/>
                  </a:schemeClr>
                </a:solidFill>
                <a:latin typeface="Impact" panose="020B0806030902050204" pitchFamily="34" charset="0"/>
              </a:rPr>
              <a:t>Climate Dynamics Preceding Summer Forest Fires in California and the Extreme Case of 2018</a:t>
            </a:r>
          </a:p>
        </p:txBody>
      </p:sp>
      <p:sp>
        <p:nvSpPr>
          <p:cNvPr id="10" name="TextBox 9">
            <a:extLst>
              <a:ext uri="{FF2B5EF4-FFF2-40B4-BE49-F238E27FC236}">
                <a16:creationId xmlns:a16="http://schemas.microsoft.com/office/drawing/2014/main" id="{14B84544-2FF1-0FB4-8FD4-C56D5FF1A475}"/>
              </a:ext>
            </a:extLst>
          </p:cNvPr>
          <p:cNvSpPr txBox="1"/>
          <p:nvPr/>
        </p:nvSpPr>
        <p:spPr>
          <a:xfrm>
            <a:off x="30568" y="1072975"/>
            <a:ext cx="7344267" cy="646331"/>
          </a:xfrm>
          <a:prstGeom prst="rect">
            <a:avLst/>
          </a:prstGeom>
          <a:noFill/>
          <a:ln w="19050">
            <a:solidFill>
              <a:schemeClr val="accent1">
                <a:lumMod val="50000"/>
              </a:schemeClr>
            </a:solidFill>
          </a:ln>
        </p:spPr>
        <p:txBody>
          <a:bodyPr wrap="square" rtlCol="0">
            <a:spAutoFit/>
          </a:bodyPr>
          <a:lstStyle/>
          <a:p>
            <a:r>
              <a:rPr lang="en-US" dirty="0">
                <a:latin typeface="Arial" panose="020B0604020202020204" pitchFamily="34" charset="0"/>
                <a:cs typeface="Arial" panose="020B0604020202020204" pitchFamily="34" charset="0"/>
              </a:rPr>
              <a:t>Jacobson, T. W. P., R. Seager, A. P. Williams, and N. Henderson, 2022, </a:t>
            </a:r>
            <a:r>
              <a:rPr lang="en-US" i="1" dirty="0">
                <a:latin typeface="Arial" panose="020B0604020202020204" pitchFamily="34" charset="0"/>
                <a:cs typeface="Arial" panose="020B0604020202020204" pitchFamily="34" charset="0"/>
              </a:rPr>
              <a:t>Journal of Applied Meteorology and Climatology</a:t>
            </a:r>
            <a:r>
              <a:rPr lang="en-US" dirty="0">
                <a:latin typeface="Arial" panose="020B0604020202020204" pitchFamily="34" charset="0"/>
                <a:cs typeface="Arial" panose="020B0604020202020204" pitchFamily="34" charset="0"/>
              </a:rPr>
              <a:t>, 61, 989-1002</a:t>
            </a:r>
          </a:p>
        </p:txBody>
      </p:sp>
      <p:cxnSp>
        <p:nvCxnSpPr>
          <p:cNvPr id="14" name="Straight Connector 13">
            <a:extLst>
              <a:ext uri="{FF2B5EF4-FFF2-40B4-BE49-F238E27FC236}">
                <a16:creationId xmlns:a16="http://schemas.microsoft.com/office/drawing/2014/main" id="{21FBAB8D-F9BC-9FDD-7558-BED83C78CB02}"/>
              </a:ext>
            </a:extLst>
          </p:cNvPr>
          <p:cNvCxnSpPr>
            <a:cxnSpLocks/>
          </p:cNvCxnSpPr>
          <p:nvPr/>
        </p:nvCxnSpPr>
        <p:spPr>
          <a:xfrm>
            <a:off x="6311349" y="1908313"/>
            <a:ext cx="0" cy="412362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CC075-A36F-9B0A-C82A-6877AD725237}"/>
              </a:ext>
            </a:extLst>
          </p:cNvPr>
          <p:cNvSpPr txBox="1"/>
          <p:nvPr/>
        </p:nvSpPr>
        <p:spPr>
          <a:xfrm>
            <a:off x="6390866" y="5160095"/>
            <a:ext cx="5770565" cy="1015663"/>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Figure</a:t>
            </a:r>
            <a:r>
              <a:rPr lang="en-US" sz="1200" dirty="0">
                <a:latin typeface="Arial" panose="020B0604020202020204" pitchFamily="34" charset="0"/>
                <a:cs typeface="Arial" panose="020B0604020202020204" pitchFamily="34" charset="0"/>
              </a:rPr>
              <a:t>. Detrended July California-averaged anomalous number of days in the (top) 75th and (bottom) 90th percentile for that day of daily (left) maximum and minimum 2-m temperatures and (right) maximum and minimum VPD for each year 1984–2018, detrended using the 1984–2017 trend; 2018 is plotted as a black star. The circles are colored by the detrended burned forest area in July of that year (km</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4460C1CC-2016-7A4C-31C5-2CB42DE02961}"/>
              </a:ext>
            </a:extLst>
          </p:cNvPr>
          <p:cNvSpPr txBox="1"/>
          <p:nvPr/>
        </p:nvSpPr>
        <p:spPr>
          <a:xfrm>
            <a:off x="30569" y="1722468"/>
            <a:ext cx="6449739" cy="110799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Objective</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The purpose of this study is to identify the local and global climate patterns in the preceding seasons that influence how the burned summer forest area in California varies year-to-year.</a:t>
            </a:r>
          </a:p>
        </p:txBody>
      </p:sp>
      <p:sp>
        <p:nvSpPr>
          <p:cNvPr id="17" name="TextBox 16">
            <a:extLst>
              <a:ext uri="{FF2B5EF4-FFF2-40B4-BE49-F238E27FC236}">
                <a16:creationId xmlns:a16="http://schemas.microsoft.com/office/drawing/2014/main" id="{15EEDA3A-540D-F75D-6202-E5E6E8EB24D3}"/>
              </a:ext>
            </a:extLst>
          </p:cNvPr>
          <p:cNvSpPr txBox="1"/>
          <p:nvPr/>
        </p:nvSpPr>
        <p:spPr>
          <a:xfrm>
            <a:off x="40081" y="2835735"/>
            <a:ext cx="6271268" cy="2185214"/>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Approach</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We find that a dry atmosphere, high temperatures, dry soils, less snowpack, low precipitation, subsiding air, and high pressure centered west of California all correlate significantly with large summer burned area as far back as the preceding January. These climate anomalies occur as part of a hemispheric scale pattern with weak connections to the tropical Pacific Ocean. We also describe the climate anomalies preceding the extreme and record-breaking burned-area year of 2018, and how these compared with the more general patterns found.</a:t>
            </a:r>
          </a:p>
        </p:txBody>
      </p:sp>
      <p:sp>
        <p:nvSpPr>
          <p:cNvPr id="18" name="TextBox 17">
            <a:extLst>
              <a:ext uri="{FF2B5EF4-FFF2-40B4-BE49-F238E27FC236}">
                <a16:creationId xmlns:a16="http://schemas.microsoft.com/office/drawing/2014/main" id="{80942F2D-9CC6-F276-06AC-7B30BC1C368E}"/>
              </a:ext>
            </a:extLst>
          </p:cNvPr>
          <p:cNvSpPr txBox="1"/>
          <p:nvPr/>
        </p:nvSpPr>
        <p:spPr>
          <a:xfrm>
            <a:off x="30568" y="4941282"/>
            <a:ext cx="6201264" cy="110799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Impact</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These results give important insight into how well and how early it might be possible to predict the severity of an upcoming summer wildfire season in California.</a:t>
            </a:r>
          </a:p>
        </p:txBody>
      </p:sp>
      <p:pic>
        <p:nvPicPr>
          <p:cNvPr id="3" name="Picture 2">
            <a:extLst>
              <a:ext uri="{FF2B5EF4-FFF2-40B4-BE49-F238E27FC236}">
                <a16:creationId xmlns:a16="http://schemas.microsoft.com/office/drawing/2014/main" id="{B87C1BF8-3A72-DFF6-90E9-CEA2EB6B1574}"/>
              </a:ext>
            </a:extLst>
          </p:cNvPr>
          <p:cNvPicPr>
            <a:picLocks noChangeAspect="1"/>
          </p:cNvPicPr>
          <p:nvPr/>
        </p:nvPicPr>
        <p:blipFill>
          <a:blip r:embed="rId6"/>
          <a:stretch>
            <a:fillRect/>
          </a:stretch>
        </p:blipFill>
        <p:spPr>
          <a:xfrm>
            <a:off x="6863124" y="1792995"/>
            <a:ext cx="4826049" cy="3391277"/>
          </a:xfrm>
          <a:prstGeom prst="rect">
            <a:avLst/>
          </a:prstGeom>
        </p:spPr>
      </p:pic>
      <p:pic>
        <p:nvPicPr>
          <p:cNvPr id="12" name="Picture 11">
            <a:extLst>
              <a:ext uri="{FF2B5EF4-FFF2-40B4-BE49-F238E27FC236}">
                <a16:creationId xmlns:a16="http://schemas.microsoft.com/office/drawing/2014/main" id="{0F167151-1383-233B-444B-C2FE28D84823}"/>
              </a:ext>
            </a:extLst>
          </p:cNvPr>
          <p:cNvPicPr>
            <a:picLocks noChangeAspect="1"/>
          </p:cNvPicPr>
          <p:nvPr/>
        </p:nvPicPr>
        <p:blipFill>
          <a:blip r:embed="rId7"/>
          <a:stretch>
            <a:fillRect/>
          </a:stretch>
        </p:blipFill>
        <p:spPr>
          <a:xfrm>
            <a:off x="7294385" y="6158681"/>
            <a:ext cx="738912" cy="743363"/>
          </a:xfrm>
          <a:prstGeom prst="rect">
            <a:avLst/>
          </a:prstGeom>
        </p:spPr>
      </p:pic>
    </p:spTree>
    <p:extLst>
      <p:ext uri="{BB962C8B-B14F-4D97-AF65-F5344CB8AC3E}">
        <p14:creationId xmlns:p14="http://schemas.microsoft.com/office/powerpoint/2010/main" val="323504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7494</TotalTime>
  <Words>282</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Impact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Smerdon</dc:creator>
  <cp:lastModifiedBy>Jason Smerdon</cp:lastModifiedBy>
  <cp:revision>9</cp:revision>
  <dcterms:created xsi:type="dcterms:W3CDTF">2022-07-01T17:05:59Z</dcterms:created>
  <dcterms:modified xsi:type="dcterms:W3CDTF">2023-05-24T19:36:38Z</dcterms:modified>
</cp:coreProperties>
</file>