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6858000" cx="12192000"/>
  <p:notesSz cx="7102475" cy="93884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7" roundtripDataSignature="AMtx7mihy8jwkF9Kdf2vQBAA01oH1dW0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1"/>
            <a:ext cx="3077739" cy="469424"/>
          </a:xfrm>
          <a:prstGeom prst="rect">
            <a:avLst/>
          </a:prstGeom>
          <a:noFill/>
          <a:ln>
            <a:noFill/>
          </a:ln>
        </p:spPr>
        <p:txBody>
          <a:bodyPr anchorCtr="0" anchor="t" bIns="47100" lIns="94200" spcFirstLastPara="1" rIns="94200" wrap="square" tIns="471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093" y="1"/>
            <a:ext cx="3077739" cy="469424"/>
          </a:xfrm>
          <a:prstGeom prst="rect">
            <a:avLst/>
          </a:prstGeom>
          <a:noFill/>
          <a:ln>
            <a:noFill/>
          </a:ln>
        </p:spPr>
        <p:txBody>
          <a:bodyPr anchorCtr="0" anchor="t" bIns="47100" lIns="94200" spcFirstLastPara="1" rIns="94200" wrap="square" tIns="471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0688" y="704850"/>
            <a:ext cx="626110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459528"/>
            <a:ext cx="5681980" cy="4224814"/>
          </a:xfrm>
          <a:prstGeom prst="rect">
            <a:avLst/>
          </a:prstGeom>
          <a:noFill/>
          <a:ln>
            <a:noFill/>
          </a:ln>
        </p:spPr>
        <p:txBody>
          <a:bodyPr anchorCtr="0" anchor="t" bIns="47100" lIns="94200" spcFirstLastPara="1" rIns="94200" wrap="square" tIns="471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917423"/>
            <a:ext cx="3077739" cy="469424"/>
          </a:xfrm>
          <a:prstGeom prst="rect">
            <a:avLst/>
          </a:prstGeom>
          <a:noFill/>
          <a:ln>
            <a:noFill/>
          </a:ln>
        </p:spPr>
        <p:txBody>
          <a:bodyPr anchorCtr="0" anchor="b" bIns="47100" lIns="94200" spcFirstLastPara="1" rIns="94200" wrap="square" tIns="471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093" y="8917423"/>
            <a:ext cx="3077739" cy="469424"/>
          </a:xfrm>
          <a:prstGeom prst="rect">
            <a:avLst/>
          </a:prstGeom>
          <a:noFill/>
          <a:ln>
            <a:noFill/>
          </a:ln>
        </p:spPr>
        <p:txBody>
          <a:bodyPr anchorCtr="0" anchor="b" bIns="47100" lIns="94200" spcFirstLastPara="1" rIns="94200"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txBox="1"/>
          <p:nvPr>
            <p:ph idx="12" type="sldNum"/>
          </p:nvPr>
        </p:nvSpPr>
        <p:spPr>
          <a:xfrm>
            <a:off x="4023093" y="8917423"/>
            <a:ext cx="3077739" cy="469424"/>
          </a:xfrm>
          <a:prstGeom prst="rect">
            <a:avLst/>
          </a:prstGeom>
          <a:noFill/>
          <a:ln>
            <a:noFill/>
          </a:ln>
        </p:spPr>
        <p:txBody>
          <a:bodyPr anchorCtr="0" anchor="b" bIns="47100" lIns="94200" spcFirstLastPara="1" rIns="94200"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5" name="Google Shape;25;p1:notes"/>
          <p:cNvSpPr/>
          <p:nvPr>
            <p:ph idx="2" type="sldImg"/>
          </p:nvPr>
        </p:nvSpPr>
        <p:spPr>
          <a:xfrm>
            <a:off x="420688" y="704850"/>
            <a:ext cx="6261100" cy="35210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 name="Google Shape;26;p1:notes"/>
          <p:cNvSpPr txBox="1"/>
          <p:nvPr>
            <p:ph idx="1" type="body"/>
          </p:nvPr>
        </p:nvSpPr>
        <p:spPr>
          <a:xfrm>
            <a:off x="710248" y="4459528"/>
            <a:ext cx="5681980" cy="4224814"/>
          </a:xfrm>
          <a:prstGeom prst="rect">
            <a:avLst/>
          </a:prstGeom>
          <a:noFill/>
          <a:ln>
            <a:noFill/>
          </a:ln>
        </p:spPr>
        <p:txBody>
          <a:bodyPr anchorCtr="0" anchor="t" bIns="47100" lIns="94200" spcFirstLastPara="1" rIns="94200" wrap="square" tIns="47100">
            <a:noAutofit/>
          </a:bodyPr>
          <a:lstStyle/>
          <a:p>
            <a:pPr indent="0" lvl="0" marL="0" marR="0" rtl="0" algn="l">
              <a:spcBef>
                <a:spcPts val="0"/>
              </a:spcBef>
              <a:spcAft>
                <a:spcPts val="0"/>
              </a:spcAft>
              <a:buNone/>
            </a:pPr>
            <a:r>
              <a:rPr b="1" lang="en-US" sz="1800">
                <a:solidFill>
                  <a:srgbClr val="106636"/>
                </a:solidFill>
                <a:latin typeface="Times New Roman"/>
                <a:ea typeface="Times New Roman"/>
                <a:cs typeface="Times New Roman"/>
                <a:sym typeface="Times New Roman"/>
              </a:rPr>
              <a:t>Word highlight text here.</a:t>
            </a:r>
            <a:endParaRPr sz="18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4" name="Shape 14"/>
        <p:cNvGrpSpPr/>
        <p:nvPr/>
      </p:nvGrpSpPr>
      <p:grpSpPr>
        <a:xfrm>
          <a:off x="0" y="0"/>
          <a:ext cx="0" cy="0"/>
          <a:chOff x="0" y="0"/>
          <a:chExt cx="0" cy="0"/>
        </a:xfrm>
      </p:grpSpPr>
      <p:sp>
        <p:nvSpPr>
          <p:cNvPr id="15" name="Google Shape;15;p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p:nvPr/>
        </p:nvSpPr>
        <p:spPr>
          <a:xfrm>
            <a:off x="406400" y="6248400"/>
            <a:ext cx="3556000"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4"/>
          <p:cNvSpPr txBox="1"/>
          <p:nvPr>
            <p:ph idx="1" type="subTitle"/>
          </p:nvPr>
        </p:nvSpPr>
        <p:spPr>
          <a:xfrm>
            <a:off x="1828800" y="3200400"/>
            <a:ext cx="8534400" cy="1752600"/>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rgbClr val="3F3F3F"/>
              </a:buClr>
              <a:buSzPts val="2400"/>
              <a:buNone/>
              <a:defRPr b="0">
                <a:solidFill>
                  <a:srgbClr val="3F3F3F"/>
                </a:solidFill>
                <a:latin typeface="Arial"/>
                <a:ea typeface="Arial"/>
                <a:cs typeface="Arial"/>
                <a:sym typeface="Arial"/>
              </a:defRPr>
            </a:lvl1pPr>
            <a:lvl2pPr lvl="1" algn="ctr">
              <a:spcBef>
                <a:spcPts val="440"/>
              </a:spcBef>
              <a:spcAft>
                <a:spcPts val="0"/>
              </a:spcAft>
              <a:buClr>
                <a:srgbClr val="888888"/>
              </a:buClr>
              <a:buSzPts val="22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4"/>
          <p:cNvSpPr txBox="1"/>
          <p:nvPr>
            <p:ph type="title"/>
          </p:nvPr>
        </p:nvSpPr>
        <p:spPr>
          <a:xfrm>
            <a:off x="609600" y="1981200"/>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b="1" sz="3200">
                <a:solidFill>
                  <a:srgbClr val="146737"/>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 name="Google Shape;20;p4"/>
          <p:cNvSpPr txBox="1"/>
          <p:nvPr>
            <p:ph idx="12" type="sldNum"/>
          </p:nvPr>
        </p:nvSpPr>
        <p:spPr>
          <a:xfrm>
            <a:off x="11218333" y="6351589"/>
            <a:ext cx="5080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106636"/>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106636"/>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106636"/>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106636"/>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106636"/>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106636"/>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106636"/>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106636"/>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10663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4"/>
          <p:cNvPicPr preferRelativeResize="0"/>
          <p:nvPr/>
        </p:nvPicPr>
        <p:blipFill rotWithShape="1">
          <a:blip r:embed="rId3">
            <a:alphaModFix/>
          </a:blip>
          <a:srcRect b="0" l="0" r="0" t="0"/>
          <a:stretch/>
        </p:blipFill>
        <p:spPr>
          <a:xfrm>
            <a:off x="3352800" y="304800"/>
            <a:ext cx="5105400" cy="8569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0" y="-219075"/>
            <a:ext cx="12192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1pPr>
            <a:lvl2pPr lvl="1"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2pPr>
            <a:lvl3pPr lvl="2"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3pPr>
            <a:lvl4pPr lvl="3"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4pPr>
            <a:lvl5pPr lvl="4"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5pPr>
            <a:lvl6pPr lvl="5"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6pPr>
            <a:lvl7pPr lvl="6"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7pPr>
            <a:lvl8pPr lvl="7"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8pPr>
            <a:lvl9pPr lvl="8"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9pPr>
          </a:lstStyle>
          <a:p/>
        </p:txBody>
      </p:sp>
      <p:sp>
        <p:nvSpPr>
          <p:cNvPr id="11" name="Google Shape;11;p2"/>
          <p:cNvSpPr txBox="1"/>
          <p:nvPr>
            <p:ph idx="1" type="body"/>
          </p:nvPr>
        </p:nvSpPr>
        <p:spPr>
          <a:xfrm>
            <a:off x="469901" y="866775"/>
            <a:ext cx="11214100" cy="52593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146737"/>
              </a:buClr>
              <a:buSzPts val="2400"/>
              <a:buFont typeface="Arial"/>
              <a:buChar char="•"/>
              <a:defRPr b="1" i="0" sz="2400" u="none" cap="none" strike="noStrike">
                <a:solidFill>
                  <a:srgbClr val="146737"/>
                </a:solidFill>
                <a:latin typeface="Arial"/>
                <a:ea typeface="Arial"/>
                <a:cs typeface="Arial"/>
                <a:sym typeface="Arial"/>
              </a:defRPr>
            </a:lvl1pPr>
            <a:lvl2pPr indent="-368300" lvl="1" marL="914400" marR="0" rtl="0" algn="l">
              <a:spcBef>
                <a:spcPts val="44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
          <p:cNvSpPr txBox="1"/>
          <p:nvPr>
            <p:ph idx="12" type="sldNum"/>
          </p:nvPr>
        </p:nvSpPr>
        <p:spPr>
          <a:xfrm>
            <a:off x="11218333" y="6351589"/>
            <a:ext cx="5080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106636"/>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106636"/>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106636"/>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106636"/>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106636"/>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106636"/>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106636"/>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106636"/>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10663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2"/>
          <p:cNvPicPr preferRelativeResize="0"/>
          <p:nvPr/>
        </p:nvPicPr>
        <p:blipFill rotWithShape="1">
          <a:blip r:embed="rId2">
            <a:alphaModFix/>
          </a:blip>
          <a:srcRect b="0" l="0" r="0" t="0"/>
          <a:stretch/>
        </p:blipFill>
        <p:spPr>
          <a:xfrm>
            <a:off x="469901" y="6297596"/>
            <a:ext cx="2759807" cy="47311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i.org/10.1029/2021JD036231" TargetMode="External"/><Relationship Id="rId4" Type="http://schemas.openxmlformats.org/officeDocument/2006/relationships/image" Target="../media/image4.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sp>
        <p:nvSpPr>
          <p:cNvPr id="28" name="Google Shape;28;p1"/>
          <p:cNvSpPr/>
          <p:nvPr/>
        </p:nvSpPr>
        <p:spPr>
          <a:xfrm>
            <a:off x="1676400" y="3352800"/>
            <a:ext cx="3429000" cy="2819400"/>
          </a:xfrm>
          <a:prstGeom prst="rect">
            <a:avLst/>
          </a:prstGeom>
          <a:noFill/>
          <a:ln>
            <a:noFill/>
          </a:ln>
        </p:spPr>
        <p:txBody>
          <a:bodyPr anchorCtr="0" anchor="t" bIns="45700" lIns="91425" spcFirstLastPara="1" rIns="91425" wrap="square" tIns="45700">
            <a:noAutofit/>
          </a:bodyPr>
          <a:lstStyle/>
          <a:p>
            <a:pPr indent="-231775" lvl="0" marL="231775" marR="0" rtl="0" algn="ctr">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29" name="Google Shape;29;p1"/>
          <p:cNvSpPr/>
          <p:nvPr/>
        </p:nvSpPr>
        <p:spPr>
          <a:xfrm>
            <a:off x="76200" y="762000"/>
            <a:ext cx="8250000" cy="1221300"/>
          </a:xfrm>
          <a:prstGeom prst="rect">
            <a:avLst/>
          </a:prstGeom>
          <a:noFill/>
          <a:ln>
            <a:noFill/>
          </a:ln>
        </p:spPr>
        <p:txBody>
          <a:bodyPr anchorCtr="0" anchor="t" bIns="45700" lIns="91425" spcFirstLastPara="1" rIns="91425" wrap="square" tIns="45700">
            <a:noAutofit/>
          </a:bodyPr>
          <a:lstStyle/>
          <a:p>
            <a:pPr indent="-231775" lvl="0" marL="231775" marR="0" rtl="0" algn="l">
              <a:lnSpc>
                <a:spcPct val="95000"/>
              </a:lnSpc>
              <a:spcBef>
                <a:spcPts val="0"/>
              </a:spcBef>
              <a:spcAft>
                <a:spcPts val="0"/>
              </a:spcAft>
              <a:buNone/>
            </a:pPr>
            <a:r>
              <a:rPr b="1" i="0" lang="en-US" sz="1600" u="none" cap="none" strike="noStrike">
                <a:solidFill>
                  <a:srgbClr val="006600"/>
                </a:solidFill>
                <a:latin typeface="Arial"/>
                <a:ea typeface="Arial"/>
                <a:cs typeface="Arial"/>
                <a:sym typeface="Arial"/>
              </a:rPr>
              <a:t>Scientific Challenge </a:t>
            </a:r>
            <a:endParaRPr sz="1600"/>
          </a:p>
          <a:p>
            <a:pPr indent="-273050" lvl="0" marL="285750" marR="0" rtl="0" algn="l">
              <a:lnSpc>
                <a:spcPct val="90000"/>
              </a:lnSpc>
              <a:spcBef>
                <a:spcPts val="0"/>
              </a:spcBef>
              <a:spcAft>
                <a:spcPts val="0"/>
              </a:spcAft>
              <a:buClr>
                <a:srgbClr val="0432FF"/>
              </a:buClr>
              <a:buSzPts val="1600"/>
              <a:buFont typeface="Arial"/>
              <a:buChar char="●"/>
            </a:pPr>
            <a:r>
              <a:rPr b="0" i="0" lang="en-US" sz="1600" u="none" cap="none" strike="noStrike">
                <a:solidFill>
                  <a:srgbClr val="0432FF"/>
                </a:solidFill>
                <a:latin typeface="Times New Roman"/>
                <a:ea typeface="Times New Roman"/>
                <a:cs typeface="Times New Roman"/>
                <a:sym typeface="Times New Roman"/>
              </a:rPr>
              <a:t>The Great Lakes substantially influence the regional weather and climate via their effects on the atmospheric energy and water budget. However, most climate models were not designed with sufficient emphasis on lake–atmosphere interactions, which could potentially cause model biases over the Great Lakes Region (GLR).</a:t>
            </a:r>
            <a:r>
              <a:rPr b="0" i="0" lang="en-US" sz="1600" u="none" cap="none" strike="noStrike">
                <a:solidFill>
                  <a:schemeClr val="dk1"/>
                </a:solidFill>
                <a:latin typeface="Calibri"/>
                <a:ea typeface="Calibri"/>
                <a:cs typeface="Calibri"/>
                <a:sym typeface="Calibri"/>
              </a:rPr>
              <a:t> </a:t>
            </a:r>
            <a:endParaRPr b="0" i="0" sz="1600" u="none" cap="none" strike="noStrike">
              <a:solidFill>
                <a:srgbClr val="1C1D1E"/>
              </a:solidFill>
              <a:latin typeface="Arial"/>
              <a:ea typeface="Arial"/>
              <a:cs typeface="Arial"/>
              <a:sym typeface="Arial"/>
            </a:endParaRPr>
          </a:p>
          <a:p>
            <a:pPr indent="0" lvl="0" marL="0" marR="0" rtl="0" algn="l">
              <a:lnSpc>
                <a:spcPct val="95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30" name="Google Shape;30;p1"/>
          <p:cNvSpPr/>
          <p:nvPr/>
        </p:nvSpPr>
        <p:spPr>
          <a:xfrm>
            <a:off x="0" y="37132"/>
            <a:ext cx="937259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900" u="none" cap="none" strike="noStrike">
                <a:solidFill>
                  <a:srgbClr val="006600"/>
                </a:solidFill>
                <a:latin typeface="Arial"/>
                <a:ea typeface="Arial"/>
                <a:cs typeface="Arial"/>
                <a:sym typeface="Arial"/>
              </a:rPr>
              <a:t>Impacts</a:t>
            </a:r>
            <a:r>
              <a:rPr b="1" i="0" lang="en-US" sz="1700" u="none" cap="none" strike="noStrike">
                <a:solidFill>
                  <a:srgbClr val="0432FF"/>
                </a:solidFill>
                <a:latin typeface="Times New Roman"/>
                <a:ea typeface="Times New Roman"/>
                <a:cs typeface="Times New Roman"/>
                <a:sym typeface="Times New Roman"/>
              </a:rPr>
              <a:t> </a:t>
            </a:r>
            <a:r>
              <a:rPr b="1" i="0" lang="en-US" sz="1900" u="none" cap="none" strike="noStrike">
                <a:solidFill>
                  <a:srgbClr val="006600"/>
                </a:solidFill>
                <a:latin typeface="Arial"/>
                <a:ea typeface="Arial"/>
                <a:cs typeface="Arial"/>
                <a:sym typeface="Arial"/>
              </a:rPr>
              <a:t>of Lake Surface Temperature on the Summer Climate Over the Great Lakes Region</a:t>
            </a:r>
            <a:endParaRPr b="1" i="0" sz="1900" u="none" cap="none" strike="noStrike">
              <a:solidFill>
                <a:srgbClr val="006600"/>
              </a:solidFill>
              <a:latin typeface="Arial"/>
              <a:ea typeface="Arial"/>
              <a:cs typeface="Arial"/>
              <a:sym typeface="Arial"/>
            </a:endParaRPr>
          </a:p>
        </p:txBody>
      </p:sp>
      <p:sp>
        <p:nvSpPr>
          <p:cNvPr id="31" name="Google Shape;31;p1"/>
          <p:cNvSpPr txBox="1"/>
          <p:nvPr/>
        </p:nvSpPr>
        <p:spPr>
          <a:xfrm>
            <a:off x="9024953" y="5653683"/>
            <a:ext cx="2933400" cy="702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Differences in air temperature (top) and integrated water vapor transport (bottom) when the simulations are driven by different lake surface temperatures. </a:t>
            </a:r>
            <a:endParaRPr/>
          </a:p>
        </p:txBody>
      </p:sp>
      <p:sp>
        <p:nvSpPr>
          <p:cNvPr id="32" name="Google Shape;32;p1"/>
          <p:cNvSpPr/>
          <p:nvPr/>
        </p:nvSpPr>
        <p:spPr>
          <a:xfrm>
            <a:off x="62075" y="4057900"/>
            <a:ext cx="8374800" cy="1356900"/>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Clr>
                <a:srgbClr val="006600"/>
              </a:buClr>
              <a:buSzPts val="2000"/>
              <a:buFont typeface="Arial"/>
              <a:buNone/>
            </a:pPr>
            <a:r>
              <a:rPr b="1" i="0" lang="en-US" sz="1800" u="none" cap="none" strike="noStrike">
                <a:solidFill>
                  <a:srgbClr val="006600"/>
                </a:solidFill>
                <a:latin typeface="Arial"/>
                <a:ea typeface="Arial"/>
                <a:cs typeface="Arial"/>
                <a:sym typeface="Arial"/>
              </a:rPr>
              <a:t>Significance and Impact</a:t>
            </a:r>
            <a:endParaRPr sz="1200"/>
          </a:p>
          <a:p>
            <a:pPr indent="-270764" lvl="0" marL="283464" marR="0" rtl="0" algn="l">
              <a:lnSpc>
                <a:spcPct val="90000"/>
              </a:lnSpc>
              <a:spcBef>
                <a:spcPts val="0"/>
              </a:spcBef>
              <a:spcAft>
                <a:spcPts val="0"/>
              </a:spcAft>
              <a:buClr>
                <a:srgbClr val="0432FF"/>
              </a:buClr>
              <a:buSzPts val="1600"/>
              <a:buFont typeface="Arial"/>
              <a:buChar char="●"/>
            </a:pPr>
            <a:r>
              <a:rPr b="0" i="0" lang="en-US" sz="1600" u="none" cap="none" strike="noStrike">
                <a:solidFill>
                  <a:srgbClr val="0432FF"/>
                </a:solidFill>
                <a:latin typeface="Times New Roman"/>
                <a:ea typeface="Times New Roman"/>
                <a:cs typeface="Times New Roman"/>
                <a:sym typeface="Times New Roman"/>
              </a:rPr>
              <a:t>This finding indicates that use of inaccurate LST data can lead to biased air temperature and precipitation over the lake surface and near-coastal land surface, which can affect both short- and long-term forecasting of lake levels as well as convective precipitation near the lakes. </a:t>
            </a:r>
            <a:endParaRPr b="0" i="0" sz="1600" u="none" cap="none" strike="noStrike">
              <a:solidFill>
                <a:srgbClr val="0432FF"/>
              </a:solidFill>
              <a:latin typeface="Times New Roman"/>
              <a:ea typeface="Times New Roman"/>
              <a:cs typeface="Times New Roman"/>
              <a:sym typeface="Times New Roman"/>
            </a:endParaRPr>
          </a:p>
          <a:p>
            <a:pPr indent="-270764" lvl="0" marL="283464" marR="0" rtl="0" algn="l">
              <a:lnSpc>
                <a:spcPct val="90000"/>
              </a:lnSpc>
              <a:spcBef>
                <a:spcPts val="0"/>
              </a:spcBef>
              <a:spcAft>
                <a:spcPts val="0"/>
              </a:spcAft>
              <a:buClr>
                <a:srgbClr val="0432FF"/>
              </a:buClr>
              <a:buSzPts val="1600"/>
              <a:buFont typeface="Arial"/>
              <a:buChar char="●"/>
            </a:pPr>
            <a:r>
              <a:rPr lang="en-US" sz="1600">
                <a:solidFill>
                  <a:srgbClr val="0432FF"/>
                </a:solidFill>
                <a:latin typeface="Times New Roman"/>
                <a:ea typeface="Times New Roman"/>
                <a:cs typeface="Times New Roman"/>
                <a:sym typeface="Times New Roman"/>
              </a:rPr>
              <a:t>A</a:t>
            </a:r>
            <a:r>
              <a:rPr b="0" i="0" lang="en-US" sz="1600" u="none" cap="none" strike="noStrike">
                <a:solidFill>
                  <a:srgbClr val="0432FF"/>
                </a:solidFill>
                <a:latin typeface="Times New Roman"/>
                <a:ea typeface="Times New Roman"/>
                <a:cs typeface="Times New Roman"/>
                <a:sym typeface="Times New Roman"/>
              </a:rPr>
              <a:t> realistic model with atmosphere–lake interaction fully resolved is critical in order to properly represent the regional climate across the GLR.</a:t>
            </a:r>
            <a:endParaRPr b="0" i="0" sz="1600" u="none" cap="none" strike="noStrike">
              <a:solidFill>
                <a:srgbClr val="1C1D1E"/>
              </a:solidFill>
              <a:latin typeface="Arial"/>
              <a:ea typeface="Arial"/>
              <a:cs typeface="Arial"/>
              <a:sym typeface="Arial"/>
            </a:endParaRPr>
          </a:p>
        </p:txBody>
      </p:sp>
      <p:sp>
        <p:nvSpPr>
          <p:cNvPr id="33" name="Google Shape;33;p1"/>
          <p:cNvSpPr/>
          <p:nvPr/>
        </p:nvSpPr>
        <p:spPr>
          <a:xfrm>
            <a:off x="76200" y="2027750"/>
            <a:ext cx="8360700" cy="2282400"/>
          </a:xfrm>
          <a:prstGeom prst="rect">
            <a:avLst/>
          </a:prstGeom>
          <a:noFill/>
          <a:ln>
            <a:noFill/>
          </a:ln>
        </p:spPr>
        <p:txBody>
          <a:bodyPr anchorCtr="0" anchor="t" bIns="45700" lIns="91425" spcFirstLastPara="1" rIns="91425" wrap="square" tIns="45700">
            <a:noAutofit/>
          </a:bodyPr>
          <a:lstStyle/>
          <a:p>
            <a:pPr indent="-231775" lvl="0" marL="231775" marR="0" rtl="0" algn="l">
              <a:lnSpc>
                <a:spcPct val="95000"/>
              </a:lnSpc>
              <a:spcBef>
                <a:spcPts val="0"/>
              </a:spcBef>
              <a:spcAft>
                <a:spcPts val="0"/>
              </a:spcAft>
              <a:buNone/>
            </a:pPr>
            <a:r>
              <a:rPr b="1" i="0" lang="en-US" sz="1800" u="none" cap="none" strike="noStrike">
                <a:solidFill>
                  <a:srgbClr val="006600"/>
                </a:solidFill>
                <a:latin typeface="Arial"/>
                <a:ea typeface="Arial"/>
                <a:cs typeface="Arial"/>
                <a:sym typeface="Arial"/>
              </a:rPr>
              <a:t>Approach and Findings</a:t>
            </a:r>
            <a:endParaRPr sz="1200"/>
          </a:p>
          <a:p>
            <a:pPr indent="-273050" lvl="0" marL="285750" marR="0" rtl="0" algn="l">
              <a:lnSpc>
                <a:spcPct val="90000"/>
              </a:lnSpc>
              <a:spcBef>
                <a:spcPts val="0"/>
              </a:spcBef>
              <a:spcAft>
                <a:spcPts val="0"/>
              </a:spcAft>
              <a:buClr>
                <a:srgbClr val="0432FF"/>
              </a:buClr>
              <a:buSzPts val="1600"/>
              <a:buFont typeface="Arial"/>
              <a:buChar char="●"/>
            </a:pPr>
            <a:r>
              <a:rPr b="0" i="0" lang="en-US" sz="1600" u="none" cap="none" strike="noStrike">
                <a:solidFill>
                  <a:srgbClr val="0432FF"/>
                </a:solidFill>
                <a:latin typeface="Times New Roman"/>
                <a:ea typeface="Times New Roman"/>
                <a:cs typeface="Times New Roman"/>
                <a:sym typeface="Times New Roman"/>
              </a:rPr>
              <a:t>We conducted twin experiment in numerical simulations, and found that, with lake-wide averaged 1.4°C difference in lake surface temperature, air temperatures over Lake Superior and Lake Erie were significantly different (by 1.93°∆C and 0.97°∆C, respectively). </a:t>
            </a:r>
            <a:endParaRPr b="0" i="0" sz="1600" u="none" cap="none" strike="noStrike">
              <a:solidFill>
                <a:srgbClr val="0432FF"/>
              </a:solidFill>
              <a:latin typeface="Times New Roman"/>
              <a:ea typeface="Times New Roman"/>
              <a:cs typeface="Times New Roman"/>
              <a:sym typeface="Times New Roman"/>
            </a:endParaRPr>
          </a:p>
          <a:p>
            <a:pPr indent="-273050" lvl="0" marL="285750" marR="0" rtl="0" algn="l">
              <a:lnSpc>
                <a:spcPct val="90000"/>
              </a:lnSpc>
              <a:spcBef>
                <a:spcPts val="0"/>
              </a:spcBef>
              <a:spcAft>
                <a:spcPts val="0"/>
              </a:spcAft>
              <a:buClr>
                <a:srgbClr val="0432FF"/>
              </a:buClr>
              <a:buSzPts val="1600"/>
              <a:buFont typeface="Arial"/>
              <a:buChar char="●"/>
            </a:pPr>
            <a:r>
              <a:rPr b="0" i="0" lang="en-US" sz="1600" u="none" cap="none" strike="noStrike">
                <a:solidFill>
                  <a:srgbClr val="0432FF"/>
                </a:solidFill>
                <a:latin typeface="Times New Roman"/>
                <a:ea typeface="Times New Roman"/>
                <a:cs typeface="Times New Roman"/>
                <a:sym typeface="Times New Roman"/>
              </a:rPr>
              <a:t>The warmer lake surface temperature source increase latent heat flux over the lakes and provide extra moisture for precipitation development. The impact on precipitation could also expand beyond the Great Lakes basin, e.g., decrease in precipitation over the west while increase over the east of Great Lakes Region.</a:t>
            </a:r>
            <a:endParaRPr b="0" i="0" sz="1600" u="none" cap="none" strike="noStrike">
              <a:solidFill>
                <a:srgbClr val="1C1D1E"/>
              </a:solidFill>
              <a:latin typeface="Arial"/>
              <a:ea typeface="Arial"/>
              <a:cs typeface="Arial"/>
              <a:sym typeface="Arial"/>
            </a:endParaRPr>
          </a:p>
          <a:p>
            <a:pPr indent="-171450" lvl="0" marL="285750" marR="0" rtl="0" algn="l">
              <a:lnSpc>
                <a:spcPct val="90000"/>
              </a:lnSpc>
              <a:spcBef>
                <a:spcPts val="0"/>
              </a:spcBef>
              <a:spcAft>
                <a:spcPts val="0"/>
              </a:spcAft>
              <a:buClr>
                <a:schemeClr val="dk1"/>
              </a:buClr>
              <a:buSzPts val="1800"/>
              <a:buFont typeface="Arial"/>
              <a:buNone/>
            </a:pPr>
            <a:r>
              <a:t/>
            </a:r>
            <a:endParaRPr b="0" i="0" sz="1600" u="none" cap="none" strike="noStrike">
              <a:solidFill>
                <a:srgbClr val="1C1D1E"/>
              </a:solidFill>
              <a:latin typeface="Arial"/>
              <a:ea typeface="Arial"/>
              <a:cs typeface="Arial"/>
              <a:sym typeface="Arial"/>
            </a:endParaRPr>
          </a:p>
        </p:txBody>
      </p:sp>
      <p:sp>
        <p:nvSpPr>
          <p:cNvPr id="34" name="Google Shape;34;p1"/>
          <p:cNvSpPr txBox="1"/>
          <p:nvPr/>
        </p:nvSpPr>
        <p:spPr>
          <a:xfrm>
            <a:off x="1034548" y="5720038"/>
            <a:ext cx="7303500" cy="439800"/>
          </a:xfrm>
          <a:prstGeom prst="rect">
            <a:avLst/>
          </a:prstGeom>
          <a:noFill/>
          <a:ln>
            <a:noFill/>
          </a:ln>
        </p:spPr>
        <p:txBody>
          <a:bodyPr anchorCtr="0" anchor="t" bIns="45700" lIns="91425" spcFirstLastPara="1" rIns="91425" wrap="square" tIns="45700">
            <a:spAutoFit/>
          </a:bodyPr>
          <a:lstStyle/>
          <a:p>
            <a:pPr indent="-66675" lvl="0" marL="0" marR="0" rtl="0" algn="l">
              <a:lnSpc>
                <a:spcPct val="115000"/>
              </a:lnSpc>
              <a:spcBef>
                <a:spcPts val="0"/>
              </a:spcBef>
              <a:spcAft>
                <a:spcPts val="0"/>
              </a:spcAft>
              <a:buClr>
                <a:schemeClr val="dk1"/>
              </a:buClr>
              <a:buSzPts val="1050"/>
              <a:buFont typeface="Arial"/>
              <a:buChar char="•"/>
            </a:pPr>
            <a:r>
              <a:rPr b="0" i="0" lang="en-US" sz="1050" u="none" cap="none" strike="noStrike">
                <a:solidFill>
                  <a:schemeClr val="dk1"/>
                </a:solidFill>
                <a:latin typeface="Times New Roman"/>
                <a:ea typeface="Times New Roman"/>
                <a:cs typeface="Times New Roman"/>
                <a:sym typeface="Times New Roman"/>
              </a:rPr>
              <a:t>Wang, J., Xue, P., Pringle, W., Yang, Z., &amp; Qian, Y. (2022). Impacts of lake surface temperature on the summer climate over the Great Lakes Region. Journal of Geophysical Research:Atmospheres, 127, e2021JD036231. </a:t>
            </a:r>
            <a:r>
              <a:rPr b="0" i="0" lang="en-US" sz="1050" u="sng" cap="none" strike="noStrike">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https://doi.org/10.1029/2021JD036231</a:t>
            </a:r>
            <a:endParaRPr b="0" i="0" sz="1000" u="none" cap="none" strike="noStrike">
              <a:solidFill>
                <a:schemeClr val="dk1"/>
              </a:solidFill>
              <a:latin typeface="Calibri"/>
              <a:ea typeface="Calibri"/>
              <a:cs typeface="Calibri"/>
              <a:sym typeface="Calibri"/>
            </a:endParaRPr>
          </a:p>
        </p:txBody>
      </p:sp>
      <p:sp>
        <p:nvSpPr>
          <p:cNvPr id="35" name="Google Shape;35;p1"/>
          <p:cNvSpPr/>
          <p:nvPr/>
        </p:nvSpPr>
        <p:spPr>
          <a:xfrm>
            <a:off x="5047825" y="6465071"/>
            <a:ext cx="6564313" cy="223837"/>
          </a:xfrm>
          <a:prstGeom prst="rect">
            <a:avLst/>
          </a:prstGeom>
          <a:noFill/>
          <a:ln>
            <a:noFill/>
          </a:ln>
        </p:spPr>
        <p:txBody>
          <a:bodyPr anchorCtr="0" anchor="t" bIns="45700" lIns="91425" spcFirstLastPara="1" rIns="91425" wrap="square" tIns="45700">
            <a:noAutofit/>
          </a:bodyPr>
          <a:lstStyle/>
          <a:p>
            <a:pPr indent="-171450" lvl="0" marL="171450" marR="0" rtl="0" algn="r">
              <a:lnSpc>
                <a:spcPct val="90000"/>
              </a:lnSpc>
              <a:spcBef>
                <a:spcPts val="0"/>
              </a:spcBef>
              <a:spcAft>
                <a:spcPts val="0"/>
              </a:spcAft>
              <a:buNone/>
            </a:pPr>
            <a:r>
              <a:rPr b="1" i="0" lang="en-US" sz="1200" u="none" cap="none" strike="noStrike">
                <a:solidFill>
                  <a:srgbClr val="106433"/>
                </a:solidFill>
                <a:latin typeface="Arial"/>
                <a:ea typeface="Arial"/>
                <a:cs typeface="Arial"/>
                <a:sym typeface="Arial"/>
              </a:rPr>
              <a:t>Department of Energy  •  Office of Science  •  Biological and Environmental Research</a:t>
            </a:r>
            <a:endParaRPr/>
          </a:p>
        </p:txBody>
      </p:sp>
      <p:sp>
        <p:nvSpPr>
          <p:cNvPr id="36" name="Google Shape;36;p1"/>
          <p:cNvSpPr txBox="1"/>
          <p:nvPr/>
        </p:nvSpPr>
        <p:spPr>
          <a:xfrm>
            <a:off x="8906549" y="2580422"/>
            <a:ext cx="1151852"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Figure</a:t>
            </a:r>
            <a:endParaRPr/>
          </a:p>
        </p:txBody>
      </p:sp>
      <p:pic>
        <p:nvPicPr>
          <p:cNvPr id="37" name="Google Shape;37;p1"/>
          <p:cNvPicPr preferRelativeResize="0"/>
          <p:nvPr/>
        </p:nvPicPr>
        <p:blipFill rotWithShape="1">
          <a:blip r:embed="rId4">
            <a:alphaModFix/>
          </a:blip>
          <a:srcRect b="0" l="0" r="0" t="0"/>
          <a:stretch/>
        </p:blipFill>
        <p:spPr>
          <a:xfrm>
            <a:off x="8991350" y="366978"/>
            <a:ext cx="2765917" cy="2929387"/>
          </a:xfrm>
          <a:prstGeom prst="rect">
            <a:avLst/>
          </a:prstGeom>
          <a:noFill/>
          <a:ln>
            <a:noFill/>
          </a:ln>
        </p:spPr>
      </p:pic>
      <p:pic>
        <p:nvPicPr>
          <p:cNvPr id="38" name="Google Shape;38;p1"/>
          <p:cNvPicPr preferRelativeResize="0"/>
          <p:nvPr/>
        </p:nvPicPr>
        <p:blipFill rotWithShape="1">
          <a:blip r:embed="rId5">
            <a:alphaModFix/>
          </a:blip>
          <a:srcRect b="0" l="0" r="0" t="0"/>
          <a:stretch/>
        </p:blipFill>
        <p:spPr>
          <a:xfrm>
            <a:off x="9551400" y="3447711"/>
            <a:ext cx="1880526" cy="2205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2019-02-27T15:57:00Z</dcterms:created>
  <dc:creator>West, Tristram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0x01010007EE2EA1CCEDFE42ABC93D9292C873B0</vt:lpwstr>
  </property>
  <property fmtid="{D5CDD505-2E9C-101B-9397-08002B2CF9AE}" pid="3" name="MediaServiceImageTags">
    <vt:lpwstr/>
  </property>
</Properties>
</file>