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1A9895A-2F7A-A274-93E4-20272CFE8043}" name="Mundy, Beth E" initials="MBE" userId="S::beth.mundy@pnnl.gov::09c03546-1d2d-4d82-89e1-bb5e2a2e687b" providerId="AD"/>
  <p188:author id="{380AA370-79CD-829F-5308-74633343B729}" name="Yang, Qiu" initials="" userId="S::qiu.yang@pnnl.gov::7752f8ec-3cbf-476c-bc64-6239895f052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7" clrIdx="0">
    <p:extLst>
      <p:ext uri="{19B8F6BF-5375-455C-9EA6-DF929625EA0E}">
        <p15:presenceInfo xmlns:p15="http://schemas.microsoft.com/office/powerpoint/2012/main" userId="S::beth.mundy@pnnl.gov::09c03546-1d2d-4d82-89e1-bb5e2a2e687b" providerId="AD"/>
      </p:ext>
    </p:extLst>
  </p:cmAuthor>
  <p:cmAuthor id="2" name="Leung, Lai-Yung (Ruby)" initials="LLY(" lastIdx="2" clrIdx="1">
    <p:extLst>
      <p:ext uri="{19B8F6BF-5375-455C-9EA6-DF929625EA0E}">
        <p15:presenceInfo xmlns:p15="http://schemas.microsoft.com/office/powerpoint/2012/main" userId="S::ruby.leung@pnnl.gov::8890b783-e14a-47e3-a682-fbb67b692eb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p:restoredTop sz="96807" autoAdjust="0"/>
  </p:normalViewPr>
  <p:slideViewPr>
    <p:cSldViewPr snapToGrid="0" snapToObjects="1">
      <p:cViewPr varScale="1">
        <p:scale>
          <a:sx n="128" d="100"/>
          <a:sy n="128" d="100"/>
        </p:scale>
        <p:origin x="113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350C443-4F17-BD4D-8597-A25352DE1CDB}" type="datetimeFigureOut">
              <a:rPr lang="en-US" smtClean="0"/>
              <a:t>10/4/23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12AFCB-F8F6-0B48-B8A5-F9B585EB3535}" type="slidenum">
              <a:rPr lang="en-US" smtClean="0"/>
              <a:t>‹#›</a:t>
            </a:fld>
            <a:endParaRPr lang="en-US"/>
          </a:p>
        </p:txBody>
      </p:sp>
    </p:spTree>
    <p:extLst>
      <p:ext uri="{BB962C8B-B14F-4D97-AF65-F5344CB8AC3E}">
        <p14:creationId xmlns:p14="http://schemas.microsoft.com/office/powerpoint/2010/main" val="748094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50C443-4F17-BD4D-8597-A25352DE1CDB}" type="datetimeFigureOut">
              <a:rPr lang="en-US" smtClean="0"/>
              <a:t>10/4/23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12AFCB-F8F6-0B48-B8A5-F9B585EB3535}" type="slidenum">
              <a:rPr lang="en-US" smtClean="0"/>
              <a:t>‹#›</a:t>
            </a:fld>
            <a:endParaRPr lang="en-US"/>
          </a:p>
        </p:txBody>
      </p:sp>
    </p:spTree>
    <p:extLst>
      <p:ext uri="{BB962C8B-B14F-4D97-AF65-F5344CB8AC3E}">
        <p14:creationId xmlns:p14="http://schemas.microsoft.com/office/powerpoint/2010/main" val="249269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50C443-4F17-BD4D-8597-A25352DE1CDB}" type="datetimeFigureOut">
              <a:rPr lang="en-US" smtClean="0"/>
              <a:t>10/4/23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12AFCB-F8F6-0B48-B8A5-F9B585EB3535}" type="slidenum">
              <a:rPr lang="en-US" smtClean="0"/>
              <a:t>‹#›</a:t>
            </a:fld>
            <a:endParaRPr lang="en-US"/>
          </a:p>
        </p:txBody>
      </p:sp>
    </p:spTree>
    <p:extLst>
      <p:ext uri="{BB962C8B-B14F-4D97-AF65-F5344CB8AC3E}">
        <p14:creationId xmlns:p14="http://schemas.microsoft.com/office/powerpoint/2010/main" val="1106628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50C443-4F17-BD4D-8597-A25352DE1CDB}" type="datetimeFigureOut">
              <a:rPr lang="en-US" smtClean="0"/>
              <a:t>10/4/23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12AFCB-F8F6-0B48-B8A5-F9B585EB3535}" type="slidenum">
              <a:rPr lang="en-US" smtClean="0"/>
              <a:t>‹#›</a:t>
            </a:fld>
            <a:endParaRPr lang="en-US"/>
          </a:p>
        </p:txBody>
      </p:sp>
    </p:spTree>
    <p:extLst>
      <p:ext uri="{BB962C8B-B14F-4D97-AF65-F5344CB8AC3E}">
        <p14:creationId xmlns:p14="http://schemas.microsoft.com/office/powerpoint/2010/main" val="3637134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50C443-4F17-BD4D-8597-A25352DE1CDB}" type="datetimeFigureOut">
              <a:rPr lang="en-US" smtClean="0"/>
              <a:t>10/4/23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12AFCB-F8F6-0B48-B8A5-F9B585EB3535}" type="slidenum">
              <a:rPr lang="en-US" smtClean="0"/>
              <a:t>‹#›</a:t>
            </a:fld>
            <a:endParaRPr lang="en-US"/>
          </a:p>
        </p:txBody>
      </p:sp>
    </p:spTree>
    <p:extLst>
      <p:ext uri="{BB962C8B-B14F-4D97-AF65-F5344CB8AC3E}">
        <p14:creationId xmlns:p14="http://schemas.microsoft.com/office/powerpoint/2010/main" val="1696810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350C443-4F17-BD4D-8597-A25352DE1CDB}" type="datetimeFigureOut">
              <a:rPr lang="en-US" smtClean="0"/>
              <a:t>10/4/23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12AFCB-F8F6-0B48-B8A5-F9B585EB3535}" type="slidenum">
              <a:rPr lang="en-US" smtClean="0"/>
              <a:t>‹#›</a:t>
            </a:fld>
            <a:endParaRPr lang="en-US"/>
          </a:p>
        </p:txBody>
      </p:sp>
    </p:spTree>
    <p:extLst>
      <p:ext uri="{BB962C8B-B14F-4D97-AF65-F5344CB8AC3E}">
        <p14:creationId xmlns:p14="http://schemas.microsoft.com/office/powerpoint/2010/main" val="436874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50C443-4F17-BD4D-8597-A25352DE1CDB}" type="datetimeFigureOut">
              <a:rPr lang="en-US" smtClean="0"/>
              <a:t>10/4/23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12AFCB-F8F6-0B48-B8A5-F9B585EB3535}" type="slidenum">
              <a:rPr lang="en-US" smtClean="0"/>
              <a:t>‹#›</a:t>
            </a:fld>
            <a:endParaRPr lang="en-US"/>
          </a:p>
        </p:txBody>
      </p:sp>
    </p:spTree>
    <p:extLst>
      <p:ext uri="{BB962C8B-B14F-4D97-AF65-F5344CB8AC3E}">
        <p14:creationId xmlns:p14="http://schemas.microsoft.com/office/powerpoint/2010/main" val="3447927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50C443-4F17-BD4D-8597-A25352DE1CDB}" type="datetimeFigureOut">
              <a:rPr lang="en-US" smtClean="0"/>
              <a:t>10/4/23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12AFCB-F8F6-0B48-B8A5-F9B585EB3535}" type="slidenum">
              <a:rPr lang="en-US" smtClean="0"/>
              <a:t>‹#›</a:t>
            </a:fld>
            <a:endParaRPr lang="en-US"/>
          </a:p>
        </p:txBody>
      </p:sp>
    </p:spTree>
    <p:extLst>
      <p:ext uri="{BB962C8B-B14F-4D97-AF65-F5344CB8AC3E}">
        <p14:creationId xmlns:p14="http://schemas.microsoft.com/office/powerpoint/2010/main" val="830704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50C443-4F17-BD4D-8597-A25352DE1CDB}" type="datetimeFigureOut">
              <a:rPr lang="en-US" smtClean="0"/>
              <a:t>10/4/23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12AFCB-F8F6-0B48-B8A5-F9B585EB3535}" type="slidenum">
              <a:rPr lang="en-US" smtClean="0"/>
              <a:t>‹#›</a:t>
            </a:fld>
            <a:endParaRPr lang="en-US"/>
          </a:p>
        </p:txBody>
      </p:sp>
    </p:spTree>
    <p:extLst>
      <p:ext uri="{BB962C8B-B14F-4D97-AF65-F5344CB8AC3E}">
        <p14:creationId xmlns:p14="http://schemas.microsoft.com/office/powerpoint/2010/main" val="979385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50C443-4F17-BD4D-8597-A25352DE1CDB}" type="datetimeFigureOut">
              <a:rPr lang="en-US" smtClean="0"/>
              <a:t>10/4/23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12AFCB-F8F6-0B48-B8A5-F9B585EB3535}" type="slidenum">
              <a:rPr lang="en-US" smtClean="0"/>
              <a:t>‹#›</a:t>
            </a:fld>
            <a:endParaRPr lang="en-US"/>
          </a:p>
        </p:txBody>
      </p:sp>
    </p:spTree>
    <p:extLst>
      <p:ext uri="{BB962C8B-B14F-4D97-AF65-F5344CB8AC3E}">
        <p14:creationId xmlns:p14="http://schemas.microsoft.com/office/powerpoint/2010/main" val="1108040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50C443-4F17-BD4D-8597-A25352DE1CDB}" type="datetimeFigureOut">
              <a:rPr lang="en-US" smtClean="0"/>
              <a:t>10/4/23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12AFCB-F8F6-0B48-B8A5-F9B585EB3535}" type="slidenum">
              <a:rPr lang="en-US" smtClean="0"/>
              <a:t>‹#›</a:t>
            </a:fld>
            <a:endParaRPr lang="en-US"/>
          </a:p>
        </p:txBody>
      </p:sp>
    </p:spTree>
    <p:extLst>
      <p:ext uri="{BB962C8B-B14F-4D97-AF65-F5344CB8AC3E}">
        <p14:creationId xmlns:p14="http://schemas.microsoft.com/office/powerpoint/2010/main" val="295746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50C443-4F17-BD4D-8597-A25352DE1CDB}" type="datetimeFigureOut">
              <a:rPr lang="en-US" smtClean="0"/>
              <a:t>10/4/23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12AFCB-F8F6-0B48-B8A5-F9B585EB3535}" type="slidenum">
              <a:rPr lang="en-US" smtClean="0"/>
              <a:t>‹#›</a:t>
            </a:fld>
            <a:endParaRPr lang="en-US"/>
          </a:p>
        </p:txBody>
      </p:sp>
    </p:spTree>
    <p:extLst>
      <p:ext uri="{BB962C8B-B14F-4D97-AF65-F5344CB8AC3E}">
        <p14:creationId xmlns:p14="http://schemas.microsoft.com/office/powerpoint/2010/main" val="39575735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oi.org/10.1175/JCLI-D-22-0291.1"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DF4EBF4-4EBA-8846-BE6C-D193817193C1}"/>
              </a:ext>
            </a:extLst>
          </p:cNvPr>
          <p:cNvSpPr txBox="1"/>
          <p:nvPr/>
        </p:nvSpPr>
        <p:spPr>
          <a:xfrm>
            <a:off x="56126" y="44401"/>
            <a:ext cx="12135873" cy="973472"/>
          </a:xfrm>
          <a:prstGeom prst="rect">
            <a:avLst/>
          </a:prstGeom>
          <a:noFill/>
        </p:spPr>
        <p:txBody>
          <a:bodyPr wrap="square" rtlCol="0">
            <a:spAutoFit/>
          </a:bodyPr>
          <a:lstStyle/>
          <a:p>
            <a:pPr>
              <a:lnSpc>
                <a:spcPct val="115000"/>
              </a:lnSpc>
            </a:pPr>
            <a:r>
              <a:rPr lang="en-US" sz="2600" b="1" kern="1800" dirty="0">
                <a:latin typeface="Arial" panose="020B0604020202020204" pitchFamily="34" charset="0"/>
                <a:ea typeface="Times New Roman" panose="02020603050405020304" pitchFamily="18" charset="0"/>
                <a:cs typeface="Arial" panose="020B0604020202020204" pitchFamily="34" charset="0"/>
              </a:rPr>
              <a:t>Using a Theoretical Model to Predict Future Thunderstorm Changes over the United States</a:t>
            </a:r>
            <a:endParaRPr lang="en-US" sz="2600" dirty="0">
              <a:latin typeface="Arial" panose="020B0604020202020204" pitchFamily="34" charset="0"/>
              <a:ea typeface="SimSun" panose="02010600030101010101" pitchFamily="2" charset="-122"/>
              <a:cs typeface="Arial" panose="020B0604020202020204" pitchFamily="34" charset="0"/>
            </a:endParaRPr>
          </a:p>
        </p:txBody>
      </p:sp>
      <p:sp>
        <p:nvSpPr>
          <p:cNvPr id="11" name="TextBox 10">
            <a:extLst>
              <a:ext uri="{FF2B5EF4-FFF2-40B4-BE49-F238E27FC236}">
                <a16:creationId xmlns:a16="http://schemas.microsoft.com/office/drawing/2014/main" id="{AD824274-A8B1-9245-9740-09021F3C66BD}"/>
              </a:ext>
            </a:extLst>
          </p:cNvPr>
          <p:cNvSpPr txBox="1"/>
          <p:nvPr/>
        </p:nvSpPr>
        <p:spPr>
          <a:xfrm>
            <a:off x="56127" y="1069459"/>
            <a:ext cx="5973506" cy="5632311"/>
          </a:xfrm>
          <a:prstGeom prst="rect">
            <a:avLst/>
          </a:prstGeom>
          <a:noFill/>
        </p:spPr>
        <p:txBody>
          <a:bodyPr wrap="square" rtlCol="0">
            <a:spAutoFit/>
          </a:bodyPr>
          <a:lstStyle/>
          <a:p>
            <a:pPr algn="ctr"/>
            <a:r>
              <a:rPr lang="en-US" sz="1400" b="1" dirty="0">
                <a:latin typeface="Arial" panose="020B0604020202020204" pitchFamily="34" charset="0"/>
                <a:cs typeface="Arial" panose="020B0604020202020204" pitchFamily="34" charset="0"/>
              </a:rPr>
              <a:t>Objective</a:t>
            </a:r>
          </a:p>
          <a:p>
            <a:pPr marL="285750" indent="-285750">
              <a:spcAft>
                <a:spcPts val="600"/>
              </a:spcAft>
              <a:buFont typeface="Arial" panose="020B0604020202020204" pitchFamily="34" charset="0"/>
              <a:buChar char="•"/>
            </a:pPr>
            <a:r>
              <a:rPr lang="en-US" sz="1400" dirty="0">
                <a:latin typeface="Arial" panose="020B0604020202020204" pitchFamily="34" charset="0"/>
                <a:cs typeface="Arial" panose="020B0604020202020204" pitchFamily="34" charset="0"/>
              </a:rPr>
              <a:t>Investigate the effects of global warming on the convective initiation and genesis of summertime mesoscale convective systems (MCSs) over the U.S.</a:t>
            </a:r>
          </a:p>
          <a:p>
            <a:pPr algn="ctr"/>
            <a:r>
              <a:rPr lang="en-US" sz="1400" b="1" dirty="0">
                <a:latin typeface="Arial" panose="020B0604020202020204" pitchFamily="34" charset="0"/>
                <a:cs typeface="Arial" panose="020B0604020202020204" pitchFamily="34" charset="0"/>
              </a:rPr>
              <a:t>Approach</a:t>
            </a:r>
            <a:endParaRPr lang="en-US" sz="1400" dirty="0">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US" sz="1400" dirty="0">
                <a:latin typeface="Arial" panose="020B0604020202020204" pitchFamily="34" charset="0"/>
                <a:cs typeface="Arial" panose="020B0604020202020204" pitchFamily="34" charset="0"/>
              </a:rPr>
              <a:t>Parcel behavior in a single-column model is used to assess environmental favorability for convective initiation, while the collective behavior of parcels in a multi-column model is interpreted as the upscale growth feature during MCS genesis.</a:t>
            </a:r>
          </a:p>
          <a:p>
            <a:pPr algn="ctr"/>
            <a:endParaRPr lang="en-US" sz="1400" b="1" dirty="0">
              <a:latin typeface="Arial" panose="020B0604020202020204" pitchFamily="34" charset="0"/>
              <a:cs typeface="Arial" panose="020B0604020202020204" pitchFamily="34" charset="0"/>
            </a:endParaRPr>
          </a:p>
          <a:p>
            <a:pPr algn="ctr"/>
            <a:r>
              <a:rPr lang="en-US" sz="1400" b="1" dirty="0">
                <a:latin typeface="Arial" panose="020B0604020202020204" pitchFamily="34" charset="0"/>
                <a:cs typeface="Arial" panose="020B0604020202020204" pitchFamily="34" charset="0"/>
              </a:rPr>
              <a:t>Impact</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The parcel model projects a shift towards more intense convection, suggesting a potential increase in the frequency of damaging thunderstorms and severe weather under global warming. </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The parcel model suggests cold pool dynamics play an essential role in determining the state of MCSs and should be incorporated in the convection parameterizations used in coarse-resolution global climate models. </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The parcel model results can be used to explain potential changes in MCS genesis under global warming and identify important factors for controlling the upscale growth of MCS. </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The mechanistic processes underpinning MCS changes under global warming may help researchers analyze convection permitting climate change simulations to understand how convection aggregation may respond to global warming and affect cloud-radiation feedback.</a:t>
            </a:r>
          </a:p>
        </p:txBody>
      </p:sp>
      <p:sp>
        <p:nvSpPr>
          <p:cNvPr id="13" name="TextBox 12">
            <a:extLst>
              <a:ext uri="{FF2B5EF4-FFF2-40B4-BE49-F238E27FC236}">
                <a16:creationId xmlns:a16="http://schemas.microsoft.com/office/drawing/2014/main" id="{058C2CA9-3321-FF48-9F64-D3978E658DE4}"/>
              </a:ext>
            </a:extLst>
          </p:cNvPr>
          <p:cNvSpPr txBox="1"/>
          <p:nvPr/>
        </p:nvSpPr>
        <p:spPr>
          <a:xfrm>
            <a:off x="6096000" y="5869184"/>
            <a:ext cx="5973506" cy="664926"/>
          </a:xfrm>
          <a:prstGeom prst="rect">
            <a:avLst/>
          </a:prstGeom>
          <a:solidFill>
            <a:schemeClr val="bg1"/>
          </a:solidFill>
          <a:ln>
            <a:solidFill>
              <a:schemeClr val="tx1"/>
            </a:solidFill>
          </a:ln>
        </p:spPr>
        <p:txBody>
          <a:bodyPr wrap="square" rtlCol="0">
            <a:spAutoFit/>
          </a:bodyPr>
          <a:lstStyle/>
          <a:p>
            <a:pPr>
              <a:lnSpc>
                <a:spcPct val="115000"/>
              </a:lnSpc>
              <a:spcAft>
                <a:spcPts val="600"/>
              </a:spcAft>
            </a:pPr>
            <a:r>
              <a:rPr lang="en-US" sz="1100" dirty="0">
                <a:solidFill>
                  <a:srgbClr val="363636"/>
                </a:solidFill>
                <a:latin typeface="Arial" panose="020B0604020202020204" pitchFamily="34" charset="0"/>
                <a:ea typeface="Times New Roman" panose="02020603050405020304" pitchFamily="18" charset="0"/>
                <a:cs typeface="Arial" panose="020B0604020202020204" pitchFamily="34" charset="0"/>
              </a:rPr>
              <a:t>Yang, Q., Leung, L. R., Feng, Z., and Chen, X. 2023.</a:t>
            </a:r>
            <a:r>
              <a:rPr lang="en-US" sz="1100" dirty="0">
                <a:latin typeface="Arial" panose="020B0604020202020204" pitchFamily="34" charset="0"/>
                <a:ea typeface="Times New Roman" panose="02020603050405020304" pitchFamily="18" charset="0"/>
                <a:cs typeface="Arial" panose="020B0604020202020204" pitchFamily="34" charset="0"/>
              </a:rPr>
              <a:t> “Impact of Global Warming on U.S. Summertime Mesoscale Convective Systems: A Simple Lagrangian Parcel Model Perspective.” </a:t>
            </a:r>
            <a:r>
              <a:rPr lang="en-US" sz="1100" i="1" dirty="0">
                <a:latin typeface="Arial" panose="020B0604020202020204" pitchFamily="34" charset="0"/>
                <a:ea typeface="Times New Roman" panose="02020603050405020304" pitchFamily="18" charset="0"/>
                <a:cs typeface="Arial" panose="020B0604020202020204" pitchFamily="34" charset="0"/>
              </a:rPr>
              <a:t>Journal of Climate</a:t>
            </a:r>
            <a:r>
              <a:rPr lang="en-US" sz="1100" dirty="0">
                <a:latin typeface="Arial" panose="020B0604020202020204" pitchFamily="34" charset="0"/>
                <a:ea typeface="Times New Roman" panose="02020603050405020304" pitchFamily="18" charset="0"/>
                <a:cs typeface="Arial" panose="020B0604020202020204" pitchFamily="34" charset="0"/>
              </a:rPr>
              <a:t>, </a:t>
            </a:r>
            <a:r>
              <a:rPr lang="en-US" sz="1100" b="1" dirty="0">
                <a:latin typeface="Arial" panose="020B0604020202020204" pitchFamily="34" charset="0"/>
                <a:ea typeface="Times New Roman" panose="02020603050405020304" pitchFamily="18" charset="0"/>
                <a:cs typeface="Arial" panose="020B0604020202020204" pitchFamily="34" charset="0"/>
              </a:rPr>
              <a:t>36,</a:t>
            </a:r>
            <a:r>
              <a:rPr lang="en-US" sz="1100" dirty="0">
                <a:latin typeface="Arial" panose="020B0604020202020204" pitchFamily="34" charset="0"/>
                <a:ea typeface="Times New Roman" panose="02020603050405020304" pitchFamily="18" charset="0"/>
                <a:cs typeface="Arial" panose="020B0604020202020204" pitchFamily="34" charset="0"/>
              </a:rPr>
              <a:t> 4597. [DOI: </a:t>
            </a:r>
            <a:r>
              <a:rPr lang="en-US" sz="1100" dirty="0">
                <a:solidFill>
                  <a:srgbClr val="1D61A2"/>
                </a:solidFill>
                <a:latin typeface="Arial" panose="020B0604020202020204" pitchFamily="34" charset="0"/>
                <a:ea typeface="Times New Roman" panose="02020603050405020304" pitchFamily="18" charset="0"/>
                <a:cs typeface="Arial" panose="020B0604020202020204" pitchFamily="34" charset="0"/>
                <a:hlinkClick r:id="rId2"/>
              </a:rPr>
              <a:t>10.1175/JCLI-D-22-0291.1</a:t>
            </a:r>
            <a:r>
              <a:rPr lang="en-US" sz="1100" dirty="0">
                <a:latin typeface="Arial" panose="020B0604020202020204" pitchFamily="34" charset="0"/>
                <a:ea typeface="Times New Roman" panose="02020603050405020304" pitchFamily="18" charset="0"/>
                <a:cs typeface="Arial" panose="020B0604020202020204" pitchFamily="34" charset="0"/>
              </a:rPr>
              <a:t>]</a:t>
            </a:r>
            <a:endParaRPr lang="en-US" sz="1100" dirty="0">
              <a:latin typeface="Arial" panose="020B0604020202020204" pitchFamily="34" charset="0"/>
              <a:ea typeface="SimSun" panose="02010600030101010101" pitchFamily="2" charset="-122"/>
              <a:cs typeface="Arial" panose="020B0604020202020204" pitchFamily="34" charset="0"/>
            </a:endParaRPr>
          </a:p>
        </p:txBody>
      </p:sp>
      <p:pic>
        <p:nvPicPr>
          <p:cNvPr id="14" name="Picture 13" descr="A comparison of the weather maps&#10;&#10;Description automatically generated with medium confidence">
            <a:extLst>
              <a:ext uri="{FF2B5EF4-FFF2-40B4-BE49-F238E27FC236}">
                <a16:creationId xmlns:a16="http://schemas.microsoft.com/office/drawing/2014/main" id="{107C024B-692E-8C60-3931-04135D4F5EAF}"/>
              </a:ext>
            </a:extLst>
          </p:cNvPr>
          <p:cNvPicPr>
            <a:picLocks noChangeAspect="1"/>
          </p:cNvPicPr>
          <p:nvPr/>
        </p:nvPicPr>
        <p:blipFill>
          <a:blip r:embed="rId3"/>
          <a:stretch>
            <a:fillRect/>
          </a:stretch>
        </p:blipFill>
        <p:spPr>
          <a:xfrm>
            <a:off x="6493650" y="1265572"/>
            <a:ext cx="5575856" cy="2579060"/>
          </a:xfrm>
          <a:prstGeom prst="rect">
            <a:avLst/>
          </a:prstGeom>
        </p:spPr>
      </p:pic>
      <p:sp>
        <p:nvSpPr>
          <p:cNvPr id="16" name="TextBox 15">
            <a:extLst>
              <a:ext uri="{FF2B5EF4-FFF2-40B4-BE49-F238E27FC236}">
                <a16:creationId xmlns:a16="http://schemas.microsoft.com/office/drawing/2014/main" id="{EE05E9DE-C825-D0EE-00CB-5B1DE8AD2350}"/>
              </a:ext>
            </a:extLst>
          </p:cNvPr>
          <p:cNvSpPr txBox="1"/>
          <p:nvPr/>
        </p:nvSpPr>
        <p:spPr>
          <a:xfrm>
            <a:off x="6162369" y="3991990"/>
            <a:ext cx="6029630" cy="1600438"/>
          </a:xfrm>
          <a:prstGeom prst="rect">
            <a:avLst/>
          </a:prstGeom>
          <a:noFill/>
        </p:spPr>
        <p:txBody>
          <a:bodyPr wrap="square" rtlCol="0">
            <a:spAutoFit/>
          </a:bodyPr>
          <a:lstStyle/>
          <a:p>
            <a:r>
              <a:rPr lang="en-US" sz="1400" b="1" dirty="0">
                <a:solidFill>
                  <a:srgbClr val="0000FF"/>
                </a:solidFill>
                <a:latin typeface="Arial" panose="020B0604020202020204" pitchFamily="34" charset="0"/>
                <a:cs typeface="Arial" panose="020B0604020202020204" pitchFamily="34" charset="0"/>
              </a:rPr>
              <a:t>The future changes in climatological mean summertime precipitation from 37 Coupled Model Intercomparison Project 5 (CMIP5) model projections (left) and the single-column model results (right). The single-column model projects precipitation decreases over the central U.S., the Pacific coast of Mexico, and the Atlantic Ocean, as well as precipitation increases along the East Coast of the U.S., resembling the changes projected by the CMIP5 models.</a:t>
            </a:r>
          </a:p>
        </p:txBody>
      </p:sp>
    </p:spTree>
    <p:extLst>
      <p:ext uri="{BB962C8B-B14F-4D97-AF65-F5344CB8AC3E}">
        <p14:creationId xmlns:p14="http://schemas.microsoft.com/office/powerpoint/2010/main" val="14002571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6131</TotalTime>
  <Words>338</Words>
  <Application>Microsoft Macintosh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Yang, Qiu</dc:creator>
  <cp:lastModifiedBy>Wisse, Jessica M</cp:lastModifiedBy>
  <cp:revision>11</cp:revision>
  <dcterms:created xsi:type="dcterms:W3CDTF">2021-10-05T20:17:29Z</dcterms:created>
  <dcterms:modified xsi:type="dcterms:W3CDTF">2023-10-04T21:12:43Z</dcterms:modified>
</cp:coreProperties>
</file>