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3"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7DFF0-9D57-4926-B6EF-297E10BBE95C}" v="11" dt="2023-04-01T15:57:5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7" autoAdjust="0"/>
    <p:restoredTop sz="96937" autoAdjust="0"/>
  </p:normalViewPr>
  <p:slideViewPr>
    <p:cSldViewPr>
      <p:cViewPr varScale="1">
        <p:scale>
          <a:sx n="200" d="100"/>
          <a:sy n="200" d="100"/>
        </p:scale>
        <p:origin x="1400"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12/7/23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12/7/23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803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1" y="762000"/>
            <a:ext cx="5791199"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ts val="1560"/>
              </a:lnSpc>
              <a:buFont typeface="Arial" pitchFamily="34" charset="0"/>
              <a:buChar char="●"/>
              <a:defRPr/>
            </a:pPr>
            <a:r>
              <a:rPr lang="en-US" sz="1300" dirty="0">
                <a:effectLst/>
                <a:latin typeface="Times New Roman" panose="02020603050405020304" pitchFamily="18" charset="0"/>
                <a:ea typeface="Calibri" panose="020F0502020204030204" pitchFamily="34" charset="0"/>
              </a:rPr>
              <a:t>Few climate </a:t>
            </a:r>
            <a:r>
              <a:rPr lang="en-US" sz="1200" dirty="0">
                <a:effectLst/>
                <a:latin typeface="Times New Roman" panose="02020603050405020304" pitchFamily="18" charset="0"/>
                <a:ea typeface="Calibri" panose="020F0502020204030204" pitchFamily="34" charset="0"/>
              </a:rPr>
              <a:t>models </a:t>
            </a:r>
            <a:r>
              <a:rPr lang="en-US" sz="1200" dirty="0">
                <a:solidFill>
                  <a:srgbClr val="000000"/>
                </a:solidFill>
                <a:effectLst/>
                <a:latin typeface="Times New Roman" panose="02020603050405020304" pitchFamily="18" charset="0"/>
                <a:ea typeface="SimSun" panose="02010600030101010101" pitchFamily="2" charset="-122"/>
              </a:rPr>
              <a:t>resolve ocean interior light attenuation across the water column. </a:t>
            </a:r>
            <a:r>
              <a:rPr lang="en-US" sz="1200" dirty="0">
                <a:solidFill>
                  <a:srgbClr val="000000"/>
                </a:solidFill>
                <a:latin typeface="Times New Roman" panose="02020603050405020304" pitchFamily="18" charset="0"/>
                <a:ea typeface="SimSun" panose="02010600030101010101" pitchFamily="2" charset="-122"/>
              </a:rPr>
              <a:t>Generally, the representation of the ocean interior's contribution to ocean surface albedo (OSA) is ignored in the current generation of Earth system models.</a:t>
            </a:r>
          </a:p>
        </p:txBody>
      </p:sp>
      <p:sp>
        <p:nvSpPr>
          <p:cNvPr id="3076" name="Rectangle 5"/>
          <p:cNvSpPr>
            <a:spLocks noChangeArrowheads="1"/>
          </p:cNvSpPr>
          <p:nvPr/>
        </p:nvSpPr>
        <p:spPr bwMode="auto">
          <a:xfrm>
            <a:off x="139165" y="0"/>
            <a:ext cx="117008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200" b="1" dirty="0">
                <a:solidFill>
                  <a:srgbClr val="006600"/>
                </a:solidFill>
                <a:latin typeface="Arial" panose="020B0604020202020204" pitchFamily="34" charset="0"/>
              </a:rPr>
              <a:t>Sensitivity of Arctic Surface Temperature to Including a Comprehensive Ocean Interior Reflectance to the Ocean Surface Albedo within the Fully Coupled CESM2</a:t>
            </a:r>
            <a:endParaRPr lang="en-US" altLang="en-US" sz="2200" b="1" dirty="0">
              <a:solidFill>
                <a:srgbClr val="006600"/>
              </a:solidFill>
              <a:latin typeface="Arial" panose="020B0604020202020204" pitchFamily="34"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38353" y="4114800"/>
            <a:ext cx="5913379" cy="135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a:lnSpc>
                <a:spcPts val="1440"/>
              </a:lnSpc>
              <a:spcBef>
                <a:spcPts val="600"/>
              </a:spcBef>
              <a:buFont typeface="Arial" panose="020B0604020202020204" pitchFamily="34" charset="0"/>
              <a:buChar char="●"/>
            </a:pPr>
            <a:r>
              <a:rPr lang="en-US" sz="1200" dirty="0">
                <a:solidFill>
                  <a:srgbClr val="000000"/>
                </a:solidFill>
                <a:latin typeface="Times New Roman" panose="02020603050405020304" pitchFamily="18" charset="0"/>
                <a:ea typeface="SimSun" panose="02010600030101010101" pitchFamily="2" charset="-122"/>
              </a:rPr>
              <a:t>Significant effects of ocean interior reflectance on the Arctic Ocean, including sea surface warming and sea ice reduction, justify the importance of ocean interior reflectance in climate models for better understanding of ongoing Arctic climate changes. Climate responses due to integrating ocean interior reflectance in the ocean surface albedo need more attention in earth system modeling.</a:t>
            </a:r>
          </a:p>
          <a:p>
            <a:pPr marL="283464" indent="-283464">
              <a:lnSpc>
                <a:spcPct val="90000"/>
              </a:lnSpc>
              <a:buFont typeface="Arial" panose="020B0604020202020204" pitchFamily="34" charset="0"/>
              <a:buChar char="●"/>
            </a:pPr>
            <a:endParaRPr lang="en-US" sz="1200" dirty="0">
              <a:solidFill>
                <a:srgbClr val="000000"/>
              </a:solidFill>
              <a:latin typeface="Times New Roman" panose="02020603050405020304" pitchFamily="18" charset="0"/>
              <a:ea typeface="SimSun" panose="02010600030101010101" pitchFamily="2" charset="-122"/>
            </a:endParaRPr>
          </a:p>
          <a:p>
            <a:pPr marL="283464" indent="-283464" eaLnBrk="1" hangingPunct="1">
              <a:lnSpc>
                <a:spcPct val="90000"/>
              </a:lnSpc>
              <a:buFont typeface="Arial" panose="020B0604020202020204" pitchFamily="34" charset="0"/>
              <a:buChar char="●"/>
            </a:pPr>
            <a:endParaRPr lang="en-US" sz="14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1" y="1905000"/>
            <a:ext cx="591337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ts val="1440"/>
              </a:lnSpc>
              <a:spcBef>
                <a:spcPts val="600"/>
              </a:spcBef>
              <a:buFont typeface="Arial" pitchFamily="34" charset="0"/>
              <a:buChar char="●"/>
              <a:defRPr/>
            </a:pPr>
            <a:r>
              <a:rPr lang="en-US" sz="1200" dirty="0">
                <a:solidFill>
                  <a:srgbClr val="000000"/>
                </a:solidFill>
                <a:latin typeface="Times New Roman" panose="02020603050405020304" pitchFamily="18" charset="0"/>
                <a:ea typeface="SimSun" panose="02010600030101010101" pitchFamily="2" charset="-122"/>
              </a:rPr>
              <a:t>This research investigates Arctic surface temperature responses through the assessment of two OSA methods, one incorporating ocean interior reflectance and the other without. The results indicate that ocean interior reflectance leads to heightened absorption of solar radiation, resulting in ocean warming. This, in turn, intensifies seasonal heat storage and release throughout the Arctic Ocean, leading to increased reduction of sea ice and positive climate feedbacks, ultimately elevating Arctic surface temperatures. The warmer Arctic surface is predominantly caused by changes in near-surface vertical air motion, latent heat released during cloud formation, longwave radiative energy budget, and conductive heat transport from the ocean especially in winter. </a:t>
            </a: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3077" name="Text Box 6"/>
          <p:cNvSpPr txBox="1">
            <a:spLocks noChangeArrowheads="1"/>
          </p:cNvSpPr>
          <p:nvPr/>
        </p:nvSpPr>
        <p:spPr bwMode="auto">
          <a:xfrm>
            <a:off x="95251" y="5638800"/>
            <a:ext cx="5314949" cy="55399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dirty="0">
                <a:solidFill>
                  <a:srgbClr val="222222"/>
                </a:solidFill>
                <a:latin typeface="Arial" panose="020B0604020202020204" pitchFamily="34" charset="0"/>
              </a:rPr>
              <a:t>Wei, J. Ren, T., Yang, P., DiMarco, S. F., &amp; Huang, X. (2023b). Sensitivity of Arctic surface temperature to including a comprehensive ocean interior reflectance to the ocean surface albedo within the fully coupled CESM2. </a:t>
            </a:r>
            <a:r>
              <a:rPr lang="en-US" sz="800" b="0" i="1" dirty="0">
                <a:solidFill>
                  <a:srgbClr val="FF0000"/>
                </a:solidFill>
                <a:effectLst/>
                <a:latin typeface="Arial" panose="020B0604020202020204" pitchFamily="34" charset="0"/>
              </a:rPr>
              <a:t>Journal of Advances in Modeling Earth Systems. *********</a:t>
            </a:r>
            <a:endParaRPr lang="en-US" altLang="en-US" sz="1000" dirty="0">
              <a:solidFill>
                <a:srgbClr val="FF0000"/>
              </a:solidFill>
              <a:latin typeface="Arial"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6" name="Picture 5" descr="A diagram of the earth's temperature&#10;&#10;Description automatically generated">
            <a:extLst>
              <a:ext uri="{FF2B5EF4-FFF2-40B4-BE49-F238E27FC236}">
                <a16:creationId xmlns:a16="http://schemas.microsoft.com/office/drawing/2014/main" id="{FBAE8539-07E3-8452-E738-FAAB297EA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580" y="836923"/>
            <a:ext cx="6158684" cy="3931920"/>
          </a:xfrm>
          <a:prstGeom prst="rect">
            <a:avLst/>
          </a:prstGeom>
        </p:spPr>
      </p:pic>
      <p:sp>
        <p:nvSpPr>
          <p:cNvPr id="7" name="Text Box 6">
            <a:extLst>
              <a:ext uri="{FF2B5EF4-FFF2-40B4-BE49-F238E27FC236}">
                <a16:creationId xmlns:a16="http://schemas.microsoft.com/office/drawing/2014/main" id="{9F9512D2-5E40-0F0B-BAE9-EED19AF2A341}"/>
              </a:ext>
            </a:extLst>
          </p:cNvPr>
          <p:cNvSpPr txBox="1">
            <a:spLocks noChangeArrowheads="1"/>
          </p:cNvSpPr>
          <p:nvPr/>
        </p:nvSpPr>
        <p:spPr bwMode="auto">
          <a:xfrm>
            <a:off x="5880100" y="4832536"/>
            <a:ext cx="6216649" cy="132343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just">
              <a:spcBef>
                <a:spcPts val="0"/>
              </a:spcBef>
              <a:spcAft>
                <a:spcPts val="0"/>
              </a:spcAft>
              <a:buNone/>
            </a:pPr>
            <a:r>
              <a:rPr lang="en-US" sz="1000" kern="1600" dirty="0">
                <a:effectLst/>
                <a:latin typeface="Times New Roman" panose="02020603050405020304" pitchFamily="18" charset="0"/>
                <a:ea typeface="Times New Roman" panose="02020603050405020304" pitchFamily="18" charset="0"/>
              </a:rPr>
              <a:t>Figure. (a, e) 30-year mean MDR minus CTR </a:t>
            </a:r>
            <a:r>
              <a:rPr lang="en-US" sz="1000" dirty="0">
                <a:effectLst/>
                <a:latin typeface="Times New Roman" panose="02020603050405020304" pitchFamily="18" charset="0"/>
                <a:ea typeface="Times New Roman" panose="02020603050405020304" pitchFamily="18" charset="0"/>
              </a:rPr>
              <a:t>net heat flux difference (</a:t>
            </a:r>
            <a:r>
              <a:rPr lang="en-US" sz="1000" i="1" dirty="0">
                <a:solidFill>
                  <a:srgbClr val="000000"/>
                </a:solidFill>
                <a:effectLst/>
                <a:latin typeface="Symbol" pitchFamily="2" charset="2"/>
                <a:ea typeface="Times New Roman" panose="02020603050405020304" pitchFamily="18" charset="0"/>
              </a:rPr>
              <a:t>D</a:t>
            </a:r>
            <a:r>
              <a:rPr lang="en-US" sz="1000" i="1" dirty="0">
                <a:effectLst/>
                <a:latin typeface="Times New Roman" panose="02020603050405020304" pitchFamily="18" charset="0"/>
                <a:ea typeface="Times New Roman" panose="02020603050405020304" pitchFamily="18" charset="0"/>
              </a:rPr>
              <a:t> </a:t>
            </a:r>
            <a:r>
              <a:rPr lang="en-US" sz="1000" i="1" dirty="0">
                <a:solidFill>
                  <a:srgbClr val="000000"/>
                </a:solidFill>
                <a:effectLst/>
                <a:latin typeface="Times New Roman" panose="02020603050405020304" pitchFamily="18" charset="0"/>
                <a:ea typeface="Times New Roman" panose="02020603050405020304" pitchFamily="18" charset="0"/>
              </a:rPr>
              <a:t>NHF</a:t>
            </a:r>
            <a:r>
              <a:rPr lang="en-US" sz="1000" dirty="0">
                <a:solidFill>
                  <a:srgbClr val="000000"/>
                </a:solidFill>
                <a:effectLst/>
                <a:latin typeface="Times New Roman" panose="02020603050405020304" pitchFamily="18" charset="0"/>
                <a:ea typeface="Times New Roman" panose="02020603050405020304" pitchFamily="18" charset="0"/>
              </a:rPr>
              <a:t> = </a:t>
            </a:r>
            <a:r>
              <a:rPr lang="en-US" sz="1000" i="1" dirty="0">
                <a:solidFill>
                  <a:srgbClr val="000000"/>
                </a:solidFill>
                <a:effectLst/>
                <a:latin typeface="Times New Roman" panose="02020603050405020304" pitchFamily="18" charset="0"/>
                <a:ea typeface="Times New Roman" panose="02020603050405020304" pitchFamily="18" charset="0"/>
              </a:rPr>
              <a:t>NHF</a:t>
            </a:r>
            <a:r>
              <a:rPr lang="en-US" sz="1000" i="1" baseline="-25000" dirty="0">
                <a:solidFill>
                  <a:srgbClr val="000000"/>
                </a:solidFill>
                <a:effectLst/>
                <a:latin typeface="Times New Roman" panose="02020603050405020304" pitchFamily="18" charset="0"/>
                <a:ea typeface="Times New Roman" panose="02020603050405020304" pitchFamily="18" charset="0"/>
              </a:rPr>
              <a:t>MDR</a:t>
            </a:r>
            <a:r>
              <a:rPr lang="en-US" sz="1000" dirty="0">
                <a:solidFill>
                  <a:srgbClr val="000000"/>
                </a:solidFill>
                <a:effectLst/>
                <a:latin typeface="Times New Roman" panose="02020603050405020304" pitchFamily="18" charset="0"/>
                <a:ea typeface="Times New Roman" panose="02020603050405020304" pitchFamily="18" charset="0"/>
              </a:rPr>
              <a:t> – </a:t>
            </a:r>
            <a:r>
              <a:rPr lang="en-US" sz="1000" i="1" dirty="0">
                <a:solidFill>
                  <a:srgbClr val="000000"/>
                </a:solidFill>
                <a:effectLst/>
                <a:latin typeface="Times New Roman" panose="02020603050405020304" pitchFamily="18" charset="0"/>
                <a:ea typeface="Times New Roman" panose="02020603050405020304" pitchFamily="18" charset="0"/>
              </a:rPr>
              <a:t>NHF</a:t>
            </a:r>
            <a:r>
              <a:rPr lang="en-US" sz="1000" i="1" baseline="-25000" dirty="0">
                <a:solidFill>
                  <a:srgbClr val="000000"/>
                </a:solidFill>
                <a:effectLst/>
                <a:latin typeface="Times New Roman" panose="02020603050405020304" pitchFamily="18" charset="0"/>
                <a:ea typeface="Times New Roman" panose="02020603050405020304" pitchFamily="18" charset="0"/>
              </a:rPr>
              <a:t>CTR</a:t>
            </a:r>
            <a:r>
              <a:rPr lang="en-US" sz="1000" dirty="0">
                <a:solidFill>
                  <a:srgbClr val="000000"/>
                </a:solidFill>
                <a:effectLst/>
                <a:latin typeface="Times New Roman" panose="02020603050405020304" pitchFamily="18" charset="0"/>
                <a:ea typeface="Times New Roman" panose="02020603050405020304" pitchFamily="18" charset="0"/>
              </a:rPr>
              <a:t>; </a:t>
            </a:r>
            <a:r>
              <a:rPr lang="en-US" sz="1000" i="1" dirty="0">
                <a:solidFill>
                  <a:srgbClr val="000000"/>
                </a:solidFill>
                <a:effectLst/>
                <a:latin typeface="Times New Roman" panose="02020603050405020304" pitchFamily="18" charset="0"/>
                <a:ea typeface="Times New Roman" panose="02020603050405020304" pitchFamily="18" charset="0"/>
              </a:rPr>
              <a:t>NHF = NSW + NLW + SENH + LATH</a:t>
            </a:r>
            <a:r>
              <a:rPr lang="en-US" sz="1000" dirty="0">
                <a:effectLst/>
                <a:latin typeface="Times New Roman" panose="02020603050405020304" pitchFamily="18" charset="0"/>
                <a:ea typeface="Times New Roman" panose="02020603050405020304" pitchFamily="18" charset="0"/>
              </a:rPr>
              <a:t>) for JJA and DJF. (b, f), (c, g), and (d, h) As in (a, e), but for mean sea surface temperature difference (</a:t>
            </a:r>
            <a:r>
              <a:rPr lang="en-US" sz="1000" i="1" dirty="0">
                <a:solidFill>
                  <a:srgbClr val="000000"/>
                </a:solidFill>
                <a:effectLst/>
                <a:latin typeface="Symbol" pitchFamily="2" charset="2"/>
                <a:ea typeface="Times New Roman" panose="02020603050405020304" pitchFamily="18" charset="0"/>
              </a:rPr>
              <a:t>D</a:t>
            </a:r>
            <a:r>
              <a:rPr lang="en-US" sz="1000" i="1" dirty="0">
                <a:effectLst/>
                <a:latin typeface="Times New Roman" panose="02020603050405020304" pitchFamily="18" charset="0"/>
                <a:ea typeface="Times New Roman" panose="02020603050405020304" pitchFamily="18" charset="0"/>
              </a:rPr>
              <a:t> SST</a:t>
            </a:r>
            <a:r>
              <a:rPr lang="en-US" sz="1000" dirty="0">
                <a:effectLst/>
                <a:latin typeface="Times New Roman" panose="02020603050405020304" pitchFamily="18" charset="0"/>
                <a:ea typeface="Times New Roman" panose="02020603050405020304" pitchFamily="18" charset="0"/>
              </a:rPr>
              <a:t>), mean surface air temperature difference (</a:t>
            </a:r>
            <a:r>
              <a:rPr lang="en-US" sz="1000" i="1" dirty="0">
                <a:solidFill>
                  <a:srgbClr val="000000"/>
                </a:solidFill>
                <a:effectLst/>
                <a:latin typeface="Symbol" pitchFamily="2" charset="2"/>
                <a:ea typeface="Times New Roman" panose="02020603050405020304" pitchFamily="18" charset="0"/>
              </a:rPr>
              <a:t>D</a:t>
            </a:r>
            <a:r>
              <a:rPr lang="en-US" sz="1000" i="1" dirty="0">
                <a:effectLst/>
                <a:latin typeface="Times New Roman" panose="02020603050405020304" pitchFamily="18" charset="0"/>
                <a:ea typeface="Times New Roman" panose="02020603050405020304" pitchFamily="18" charset="0"/>
              </a:rPr>
              <a:t> SATL</a:t>
            </a:r>
            <a:r>
              <a:rPr lang="en-US" sz="1000" dirty="0">
                <a:effectLst/>
                <a:latin typeface="Times New Roman" panose="02020603050405020304" pitchFamily="18" charset="0"/>
                <a:ea typeface="Times New Roman" panose="02020603050405020304" pitchFamily="18" charset="0"/>
              </a:rPr>
              <a:t>), and mean skin temperature difference (</a:t>
            </a:r>
            <a:r>
              <a:rPr lang="en-US" sz="1000" i="1" dirty="0">
                <a:solidFill>
                  <a:srgbClr val="000000"/>
                </a:solidFill>
                <a:effectLst/>
                <a:latin typeface="Symbol" pitchFamily="2" charset="2"/>
                <a:ea typeface="Times New Roman" panose="02020603050405020304" pitchFamily="18" charset="0"/>
              </a:rPr>
              <a:t>D</a:t>
            </a:r>
            <a:r>
              <a:rPr lang="en-US" sz="1000" i="1" dirty="0">
                <a:effectLst/>
                <a:latin typeface="Times New Roman" panose="02020603050405020304" pitchFamily="18" charset="0"/>
                <a:ea typeface="Times New Roman" panose="02020603050405020304" pitchFamily="18" charset="0"/>
              </a:rPr>
              <a:t> SKT</a:t>
            </a:r>
            <a:r>
              <a:rPr lang="en-US" sz="1000" dirty="0">
                <a:effectLst/>
                <a:latin typeface="Times New Roman" panose="02020603050405020304" pitchFamily="18" charset="0"/>
                <a:ea typeface="Times New Roman" panose="02020603050405020304" pitchFamily="18" charset="0"/>
              </a:rPr>
              <a:t>), respectively</a:t>
            </a:r>
            <a:r>
              <a:rPr lang="en-US" sz="1000" kern="1600" dirty="0">
                <a:effectLst/>
                <a:latin typeface="Times New Roman" panose="02020603050405020304" pitchFamily="18" charset="0"/>
                <a:ea typeface="Times New Roman" panose="02020603050405020304" pitchFamily="18" charset="0"/>
              </a:rPr>
              <a:t>. Negative (positive) values denote increased (decreased) fluxes from the surface into the atmosphere. Differences significant at the 95% level are stippled. </a:t>
            </a:r>
            <a:r>
              <a:rPr lang="en-US" sz="1000" dirty="0">
                <a:effectLst/>
                <a:latin typeface="Times New Roman" panose="02020603050405020304" pitchFamily="18" charset="0"/>
                <a:ea typeface="Times New Roman" panose="02020603050405020304" pitchFamily="18" charset="0"/>
              </a:rPr>
              <a:t>Green lines mark the sea ice edges in the CTR. Note: SATL is </a:t>
            </a:r>
            <a:r>
              <a:rPr lang="en-US" sz="1000" dirty="0">
                <a:effectLst/>
                <a:latin typeface="Times New Roman" panose="02020603050405020304" pitchFamily="18" charset="0"/>
                <a:ea typeface="Calibri" panose="020F0502020204030204" pitchFamily="34" charset="0"/>
              </a:rPr>
              <a:t>the surface air temperature in the lowest atmospheric model output level. SKT is the skin temperature of any surface, e.g., water, sea ice, or snow </a:t>
            </a:r>
            <a:r>
              <a:rPr lang="en-US" sz="1000" kern="1600" dirty="0">
                <a:latin typeface="Times New Roman" panose="02020603050405020304" pitchFamily="18" charset="0"/>
              </a:rPr>
              <a:t>surface. CTR: control run without considering ocean interior reflectance. MDR: modified run with including ocean interior reflectance. </a:t>
            </a:r>
          </a:p>
        </p:txBody>
      </p:sp>
    </p:spTree>
    <p:extLst>
      <p:ext uri="{BB962C8B-B14F-4D97-AF65-F5344CB8AC3E}">
        <p14:creationId xmlns:p14="http://schemas.microsoft.com/office/powerpoint/2010/main" val="592335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 template</Template>
  <TotalTime>2983</TotalTime>
  <Words>514</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Nova</vt:lpstr>
      <vt:lpstr>Calibri</vt:lpstr>
      <vt:lpstr>Symbol</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Wei, Jian</cp:lastModifiedBy>
  <cp:revision>136</cp:revision>
  <cp:lastPrinted>2022-03-28T16:23:10Z</cp:lastPrinted>
  <dcterms:created xsi:type="dcterms:W3CDTF">2019-02-27T15:57:00Z</dcterms:created>
  <dcterms:modified xsi:type="dcterms:W3CDTF">2023-12-07T17:35:41Z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