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9" r:id="rId5"/>
  </p:sldIdLst>
  <p:sldSz cx="12192000" cy="6858000"/>
  <p:notesSz cx="6985000" cy="9283700"/>
  <p:defaultTextStyle>
    <a:defPPr>
      <a:defRPr lang="en-US"/>
    </a:defPPr>
    <a:lvl1pPr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B5AD34E-5652-42CD-630E-89AC5A58264C}" name="Sen, Kacoli" initials="SK" userId="S::kacoli.sen@pnnl.gov::b06ef3b8-9684-4d79-871b-2ad1237d05b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Mundy, Beth E" initials="MBE" lastIdx="7" clrIdx="0">
    <p:extLst>
      <p:ext uri="{19B8F6BF-5375-455C-9EA6-DF929625EA0E}">
        <p15:presenceInfo xmlns:p15="http://schemas.microsoft.com/office/powerpoint/2012/main" userId="S::beth.mundy@pnnl.gov::09c03546-1d2d-4d82-89e1-bb5e2a2e687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49" autoAdjust="0"/>
    <p:restoredTop sz="94625" autoAdjust="0"/>
  </p:normalViewPr>
  <p:slideViewPr>
    <p:cSldViewPr>
      <p:cViewPr varScale="1">
        <p:scale>
          <a:sx n="86" d="100"/>
          <a:sy n="86" d="100"/>
        </p:scale>
        <p:origin x="72" y="269"/>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ommentAuthors" Target="commentAuthor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363" cy="463550"/>
          </a:xfrm>
          <a:prstGeom prst="rect">
            <a:avLst/>
          </a:prstGeom>
        </p:spPr>
        <p:txBody>
          <a:bodyPr vert="horz" lIns="92958" tIns="46479" rIns="92958" bIns="46479" rtlCol="0"/>
          <a:lstStyle>
            <a:lvl1pPr algn="l" fontAlgn="auto">
              <a:spcBef>
                <a:spcPts val="0"/>
              </a:spcBef>
              <a:spcAft>
                <a:spcPts val="0"/>
              </a:spcAft>
              <a:defRPr sz="1200">
                <a:latin typeface="+mn-lt"/>
                <a:cs typeface="+mn-cs"/>
              </a:defRPr>
            </a:lvl1pPr>
          </a:lstStyle>
          <a:p>
            <a:pPr>
              <a:defRPr/>
            </a:pPr>
            <a:endParaRPr lang="en-US" dirty="0"/>
          </a:p>
        </p:txBody>
      </p:sp>
      <p:sp>
        <p:nvSpPr>
          <p:cNvPr id="3" name="Date Placeholder 2"/>
          <p:cNvSpPr>
            <a:spLocks noGrp="1"/>
          </p:cNvSpPr>
          <p:nvPr>
            <p:ph type="dt" idx="1"/>
          </p:nvPr>
        </p:nvSpPr>
        <p:spPr>
          <a:xfrm>
            <a:off x="3956050" y="0"/>
            <a:ext cx="3027363" cy="463550"/>
          </a:xfrm>
          <a:prstGeom prst="rect">
            <a:avLst/>
          </a:prstGeom>
        </p:spPr>
        <p:txBody>
          <a:bodyPr vert="horz" lIns="92958" tIns="46479" rIns="92958" bIns="46479" rtlCol="0"/>
          <a:lstStyle>
            <a:lvl1pPr algn="r" fontAlgn="auto">
              <a:spcBef>
                <a:spcPts val="0"/>
              </a:spcBef>
              <a:spcAft>
                <a:spcPts val="0"/>
              </a:spcAft>
              <a:defRPr sz="1200">
                <a:latin typeface="+mn-lt"/>
                <a:cs typeface="+mn-cs"/>
              </a:defRPr>
            </a:lvl1pPr>
          </a:lstStyle>
          <a:p>
            <a:pPr>
              <a:defRPr/>
            </a:pPr>
            <a:fld id="{EE4913F5-1EAE-474B-AF5A-E8BC3172F19B}" type="datetimeFigureOut">
              <a:rPr lang="en-US"/>
              <a:pPr>
                <a:defRPr/>
              </a:pPr>
              <a:t>8/30/2024</a:t>
            </a:fld>
            <a:endParaRPr lang="en-US" dirty="0"/>
          </a:p>
        </p:txBody>
      </p:sp>
      <p:sp>
        <p:nvSpPr>
          <p:cNvPr id="4" name="Slide Image Placeholder 3"/>
          <p:cNvSpPr>
            <a:spLocks noGrp="1" noRot="1" noChangeAspect="1"/>
          </p:cNvSpPr>
          <p:nvPr>
            <p:ph type="sldImg" idx="2"/>
          </p:nvPr>
        </p:nvSpPr>
        <p:spPr>
          <a:xfrm>
            <a:off x="398463" y="696913"/>
            <a:ext cx="6188075" cy="3481387"/>
          </a:xfrm>
          <a:prstGeom prst="rect">
            <a:avLst/>
          </a:prstGeom>
          <a:noFill/>
          <a:ln w="12700">
            <a:solidFill>
              <a:prstClr val="black"/>
            </a:solidFill>
          </a:ln>
        </p:spPr>
        <p:txBody>
          <a:bodyPr vert="horz" lIns="92958" tIns="46479" rIns="92958" bIns="46479" rtlCol="0" anchor="ctr"/>
          <a:lstStyle/>
          <a:p>
            <a:pPr lvl="0"/>
            <a:endParaRPr lang="en-US" noProof="0" dirty="0"/>
          </a:p>
        </p:txBody>
      </p:sp>
      <p:sp>
        <p:nvSpPr>
          <p:cNvPr id="5" name="Notes Placeholder 4"/>
          <p:cNvSpPr>
            <a:spLocks noGrp="1"/>
          </p:cNvSpPr>
          <p:nvPr>
            <p:ph type="body" sz="quarter" idx="3"/>
          </p:nvPr>
        </p:nvSpPr>
        <p:spPr>
          <a:xfrm>
            <a:off x="698500" y="4410075"/>
            <a:ext cx="5588000" cy="4176713"/>
          </a:xfrm>
          <a:prstGeom prst="rect">
            <a:avLst/>
          </a:prstGeom>
        </p:spPr>
        <p:txBody>
          <a:bodyPr vert="horz" lIns="92958" tIns="46479" rIns="92958" bIns="4647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18563"/>
            <a:ext cx="3027363" cy="463550"/>
          </a:xfrm>
          <a:prstGeom prst="rect">
            <a:avLst/>
          </a:prstGeom>
        </p:spPr>
        <p:txBody>
          <a:bodyPr vert="horz" lIns="92958" tIns="46479" rIns="92958" bIns="46479" rtlCol="0" anchor="b"/>
          <a:lstStyle>
            <a:lvl1pPr algn="l" fontAlgn="auto">
              <a:spcBef>
                <a:spcPts val="0"/>
              </a:spcBef>
              <a:spcAft>
                <a:spcPts val="0"/>
              </a:spcAft>
              <a:defRPr sz="120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956050" y="8818563"/>
            <a:ext cx="3027363" cy="463550"/>
          </a:xfrm>
          <a:prstGeom prst="rect">
            <a:avLst/>
          </a:prstGeom>
        </p:spPr>
        <p:txBody>
          <a:bodyPr vert="horz" wrap="square" lIns="92958" tIns="46479" rIns="92958" bIns="46479" numCol="1" anchor="b" anchorCtr="0" compatLnSpc="1">
            <a:prstTxWarp prst="textNoShape">
              <a:avLst/>
            </a:prstTxWarp>
          </a:bodyPr>
          <a:lstStyle>
            <a:lvl1pPr algn="r">
              <a:defRPr sz="1200"/>
            </a:lvl1pPr>
          </a:lstStyle>
          <a:p>
            <a:fld id="{DB298FFB-70F1-4A24-9782-D3D4B90F4D57}" type="slidenum">
              <a:rPr lang="en-US" altLang="en-US"/>
              <a:pPr/>
              <a:t>‹#›</a:t>
            </a:fld>
            <a:endParaRPr lang="en-US" altLang="en-US" dirty="0"/>
          </a:p>
        </p:txBody>
      </p:sp>
    </p:spTree>
    <p:extLst>
      <p:ext uri="{BB962C8B-B14F-4D97-AF65-F5344CB8AC3E}">
        <p14:creationId xmlns:p14="http://schemas.microsoft.com/office/powerpoint/2010/main" val="4776242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Calibri" panose="020F0502020204030204" pitchFamily="34" charset="0"/>
                <a:cs typeface="Arial" panose="020B0604020202020204" pitchFamily="34" charset="0"/>
              </a:defRPr>
            </a:lvl1pPr>
            <a:lvl2pPr marL="754063" indent="-288925" eaLnBrk="0" hangingPunct="0">
              <a:defRPr>
                <a:solidFill>
                  <a:schemeClr val="tx1"/>
                </a:solidFill>
                <a:latin typeface="Calibri" panose="020F0502020204030204" pitchFamily="34" charset="0"/>
                <a:cs typeface="Arial" panose="020B0604020202020204" pitchFamily="34" charset="0"/>
              </a:defRPr>
            </a:lvl2pPr>
            <a:lvl3pPr marL="1160463" indent="-231775" eaLnBrk="0" hangingPunct="0">
              <a:defRPr>
                <a:solidFill>
                  <a:schemeClr val="tx1"/>
                </a:solidFill>
                <a:latin typeface="Calibri" panose="020F0502020204030204" pitchFamily="34" charset="0"/>
                <a:cs typeface="Arial" panose="020B0604020202020204" pitchFamily="34" charset="0"/>
              </a:defRPr>
            </a:lvl3pPr>
            <a:lvl4pPr marL="1625600" indent="-231775" eaLnBrk="0" hangingPunct="0">
              <a:defRPr>
                <a:solidFill>
                  <a:schemeClr val="tx1"/>
                </a:solidFill>
                <a:latin typeface="Calibri" panose="020F0502020204030204" pitchFamily="34" charset="0"/>
                <a:cs typeface="Arial" panose="020B0604020202020204" pitchFamily="34" charset="0"/>
              </a:defRPr>
            </a:lvl4pPr>
            <a:lvl5pPr marL="2090738" indent="-231775" eaLnBrk="0" hangingPunct="0">
              <a:defRPr>
                <a:solidFill>
                  <a:schemeClr val="tx1"/>
                </a:solidFill>
                <a:latin typeface="Calibri" panose="020F0502020204030204" pitchFamily="34" charset="0"/>
                <a:cs typeface="Arial" panose="020B0604020202020204" pitchFamily="34" charset="0"/>
              </a:defRPr>
            </a:lvl5pPr>
            <a:lvl6pPr marL="25479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30051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623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919538" indent="-231775"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fld id="{7F705FAF-829E-4395-B8B6-B498D53B3B43}" type="slidenum">
              <a:rPr lang="en-US" altLang="en-US">
                <a:solidFill>
                  <a:srgbClr val="000000"/>
                </a:solidFill>
              </a:rPr>
              <a:pPr eaLnBrk="1" hangingPunct="1"/>
              <a:t>1</a:t>
            </a:fld>
            <a:endParaRPr lang="en-US" altLang="en-US" dirty="0">
              <a:solidFill>
                <a:srgbClr val="000000"/>
              </a:solidFill>
            </a:endParaRPr>
          </a:p>
        </p:txBody>
      </p:sp>
      <p:sp>
        <p:nvSpPr>
          <p:cNvPr id="5123" name="Rectangle 2"/>
          <p:cNvSpPr>
            <a:spLocks noGrp="1" noRot="1" noChangeAspect="1" noChangeArrowheads="1" noTextEdit="1"/>
          </p:cNvSpPr>
          <p:nvPr>
            <p:ph type="sldImg"/>
          </p:nvPr>
        </p:nvSpPr>
        <p:spPr bwMode="auto">
          <a:xfrm>
            <a:off x="398463" y="696913"/>
            <a:ext cx="6188075" cy="3481387"/>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sz="1000" dirty="0"/>
              <a:t>http://www.pnnl.gov/science/highlights/highlights.asp?division=749</a:t>
            </a:r>
          </a:p>
        </p:txBody>
      </p:sp>
    </p:spTree>
    <p:extLst>
      <p:ext uri="{BB962C8B-B14F-4D97-AF65-F5344CB8AC3E}">
        <p14:creationId xmlns:p14="http://schemas.microsoft.com/office/powerpoint/2010/main" val="9424593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01135F78-85A2-4A8E-B588-72BEBA900BB0}" type="datetimeFigureOut">
              <a:rPr lang="en-US"/>
              <a:pPr>
                <a:defRPr/>
              </a:pPr>
              <a:t>8/30/2024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ABE678E4-5B40-41E7-B295-6E15A5E915EA}" type="slidenum">
              <a:rPr lang="en-US" altLang="en-US"/>
              <a:pPr/>
              <a:t>‹#›</a:t>
            </a:fld>
            <a:endParaRPr lang="en-US" altLang="en-US" dirty="0"/>
          </a:p>
        </p:txBody>
      </p:sp>
    </p:spTree>
    <p:extLst>
      <p:ext uri="{BB962C8B-B14F-4D97-AF65-F5344CB8AC3E}">
        <p14:creationId xmlns:p14="http://schemas.microsoft.com/office/powerpoint/2010/main" val="3347593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9CE7F625-517B-440F-9267-2A80D666B736}" type="datetimeFigureOut">
              <a:rPr lang="en-US"/>
              <a:pPr>
                <a:defRPr/>
              </a:pPr>
              <a:t>8/30/2024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E5A89244-42D4-4344-8CB0-317EFA9D52F5}" type="slidenum">
              <a:rPr lang="en-US" altLang="en-US"/>
              <a:pPr/>
              <a:t>‹#›</a:t>
            </a:fld>
            <a:endParaRPr lang="en-US" altLang="en-US" dirty="0"/>
          </a:p>
        </p:txBody>
      </p:sp>
    </p:spTree>
    <p:extLst>
      <p:ext uri="{BB962C8B-B14F-4D97-AF65-F5344CB8AC3E}">
        <p14:creationId xmlns:p14="http://schemas.microsoft.com/office/powerpoint/2010/main" val="40788302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212E40-FFBC-4D16-9B96-AE4DC79ACE89}" type="datetimeFigureOut">
              <a:rPr lang="en-US"/>
              <a:pPr>
                <a:defRPr/>
              </a:pPr>
              <a:t>8/30/2024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1A1DC9DD-7613-4A46-8A55-B05D74670C3E}" type="slidenum">
              <a:rPr lang="en-US" altLang="en-US"/>
              <a:pPr/>
              <a:t>‹#›</a:t>
            </a:fld>
            <a:endParaRPr lang="en-US" altLang="en-US" dirty="0"/>
          </a:p>
        </p:txBody>
      </p:sp>
    </p:spTree>
    <p:extLst>
      <p:ext uri="{BB962C8B-B14F-4D97-AF65-F5344CB8AC3E}">
        <p14:creationId xmlns:p14="http://schemas.microsoft.com/office/powerpoint/2010/main" val="35118066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able Placeholder 2"/>
          <p:cNvSpPr>
            <a:spLocks noGrp="1"/>
          </p:cNvSpPr>
          <p:nvPr>
            <p:ph type="tbl" idx="1"/>
          </p:nvPr>
        </p:nvSpPr>
        <p:spPr>
          <a:xfrm>
            <a:off x="609600" y="1600201"/>
            <a:ext cx="10972800" cy="4525963"/>
          </a:xfrm>
        </p:spPr>
        <p:txBody>
          <a:bodyPr rtlCol="0">
            <a:normAutofit/>
          </a:bodyPr>
          <a:lstStyle/>
          <a:p>
            <a:pPr lvl="0"/>
            <a:r>
              <a:rPr lang="en-US" noProof="0" dirty="0"/>
              <a:t>Click icon to add table</a:t>
            </a:r>
          </a:p>
        </p:txBody>
      </p:sp>
    </p:spTree>
    <p:extLst>
      <p:ext uri="{BB962C8B-B14F-4D97-AF65-F5344CB8AC3E}">
        <p14:creationId xmlns:p14="http://schemas.microsoft.com/office/powerpoint/2010/main" val="1087738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73D42F4A-CFDF-49B1-A5BB-80EE2A5CB064}" type="datetimeFigureOut">
              <a:rPr lang="en-US"/>
              <a:pPr>
                <a:defRPr/>
              </a:pPr>
              <a:t>8/30/2024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D3C322A1-86CB-4EDD-BD25-C77A09E989F7}" type="slidenum">
              <a:rPr lang="en-US" altLang="en-US"/>
              <a:pPr/>
              <a:t>‹#›</a:t>
            </a:fld>
            <a:endParaRPr lang="en-US" altLang="en-US" dirty="0"/>
          </a:p>
        </p:txBody>
      </p:sp>
    </p:spTree>
    <p:extLst>
      <p:ext uri="{BB962C8B-B14F-4D97-AF65-F5344CB8AC3E}">
        <p14:creationId xmlns:p14="http://schemas.microsoft.com/office/powerpoint/2010/main" val="9474954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2C97724-70E9-494E-82EA-47E688CC4935}" type="datetimeFigureOut">
              <a:rPr lang="en-US"/>
              <a:pPr>
                <a:defRPr/>
              </a:pPr>
              <a:t>8/30/2024</a:t>
            </a:fld>
            <a:endParaRPr lang="en-US" dirty="0"/>
          </a:p>
        </p:txBody>
      </p:sp>
      <p:sp>
        <p:nvSpPr>
          <p:cNvPr id="5" name="Footer Placeholder 4"/>
          <p:cNvSpPr>
            <a:spLocks noGrp="1"/>
          </p:cNvSpPr>
          <p:nvPr>
            <p:ph type="ftr" sz="quarter" idx="11"/>
          </p:nvPr>
        </p:nvSpPr>
        <p:spPr/>
        <p:txBody>
          <a:bodyPr/>
          <a:lstStyle>
            <a:lvl1pPr>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fld id="{8CC3BD9F-1ED7-43F1-AEB5-0E60C8DFBF47}" type="slidenum">
              <a:rPr lang="en-US" altLang="en-US"/>
              <a:pPr/>
              <a:t>‹#›</a:t>
            </a:fld>
            <a:endParaRPr lang="en-US" altLang="en-US" dirty="0"/>
          </a:p>
        </p:txBody>
      </p:sp>
    </p:spTree>
    <p:extLst>
      <p:ext uri="{BB962C8B-B14F-4D97-AF65-F5344CB8AC3E}">
        <p14:creationId xmlns:p14="http://schemas.microsoft.com/office/powerpoint/2010/main" val="41461092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02939D08-0738-4E34-AC41-6639B35ACD6D}" type="datetimeFigureOut">
              <a:rPr lang="en-US"/>
              <a:pPr>
                <a:defRPr/>
              </a:pPr>
              <a:t>8/30/2024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652041E4-4A3F-4086-9C88-809FE63A664C}" type="slidenum">
              <a:rPr lang="en-US" altLang="en-US"/>
              <a:pPr/>
              <a:t>‹#›</a:t>
            </a:fld>
            <a:endParaRPr lang="en-US" altLang="en-US" dirty="0"/>
          </a:p>
        </p:txBody>
      </p:sp>
    </p:spTree>
    <p:extLst>
      <p:ext uri="{BB962C8B-B14F-4D97-AF65-F5344CB8AC3E}">
        <p14:creationId xmlns:p14="http://schemas.microsoft.com/office/powerpoint/2010/main" val="1935087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8995167-4DB7-4E11-886A-CB7F3966F72D}" type="datetimeFigureOut">
              <a:rPr lang="en-US"/>
              <a:pPr>
                <a:defRPr/>
              </a:pPr>
              <a:t>8/30/2024</a:t>
            </a:fld>
            <a:endParaRPr lang="en-US" dirty="0"/>
          </a:p>
        </p:txBody>
      </p:sp>
      <p:sp>
        <p:nvSpPr>
          <p:cNvPr id="8" name="Footer Placeholder 4"/>
          <p:cNvSpPr>
            <a:spLocks noGrp="1"/>
          </p:cNvSpPr>
          <p:nvPr>
            <p:ph type="ftr" sz="quarter" idx="11"/>
          </p:nvPr>
        </p:nvSpPr>
        <p:spPr/>
        <p:txBody>
          <a:bodyPr/>
          <a:lstStyle>
            <a:lvl1pPr>
              <a:defRPr/>
            </a:lvl1pPr>
          </a:lstStyle>
          <a:p>
            <a:pPr>
              <a:defRPr/>
            </a:pPr>
            <a:endParaRPr lang="en-US" dirty="0"/>
          </a:p>
        </p:txBody>
      </p:sp>
      <p:sp>
        <p:nvSpPr>
          <p:cNvPr id="9" name="Slide Number Placeholder 5"/>
          <p:cNvSpPr>
            <a:spLocks noGrp="1"/>
          </p:cNvSpPr>
          <p:nvPr>
            <p:ph type="sldNum" sz="quarter" idx="12"/>
          </p:nvPr>
        </p:nvSpPr>
        <p:spPr/>
        <p:txBody>
          <a:bodyPr/>
          <a:lstStyle>
            <a:lvl1pPr>
              <a:defRPr/>
            </a:lvl1pPr>
          </a:lstStyle>
          <a:p>
            <a:fld id="{B099FE3B-D710-4794-B641-5B860069AD1F}" type="slidenum">
              <a:rPr lang="en-US" altLang="en-US"/>
              <a:pPr/>
              <a:t>‹#›</a:t>
            </a:fld>
            <a:endParaRPr lang="en-US" altLang="en-US" dirty="0"/>
          </a:p>
        </p:txBody>
      </p:sp>
    </p:spTree>
    <p:extLst>
      <p:ext uri="{BB962C8B-B14F-4D97-AF65-F5344CB8AC3E}">
        <p14:creationId xmlns:p14="http://schemas.microsoft.com/office/powerpoint/2010/main" val="42564116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BC364730-86BB-4110-9C41-08FDBFA392CA}" type="datetimeFigureOut">
              <a:rPr lang="en-US"/>
              <a:pPr>
                <a:defRPr/>
              </a:pPr>
              <a:t>8/30/2024</a:t>
            </a:fld>
            <a:endParaRPr lang="en-US" dirty="0"/>
          </a:p>
        </p:txBody>
      </p:sp>
      <p:sp>
        <p:nvSpPr>
          <p:cNvPr id="4" name="Footer Placeholder 4"/>
          <p:cNvSpPr>
            <a:spLocks noGrp="1"/>
          </p:cNvSpPr>
          <p:nvPr>
            <p:ph type="ftr" sz="quarter" idx="11"/>
          </p:nvPr>
        </p:nvSpPr>
        <p:spPr/>
        <p:txBody>
          <a:bodyPr/>
          <a:lstStyle>
            <a:lvl1pPr>
              <a:defRPr/>
            </a:lvl1pPr>
          </a:lstStyle>
          <a:p>
            <a:pPr>
              <a:defRPr/>
            </a:pPr>
            <a:endParaRPr lang="en-US" dirty="0"/>
          </a:p>
        </p:txBody>
      </p:sp>
      <p:sp>
        <p:nvSpPr>
          <p:cNvPr id="5" name="Slide Number Placeholder 5"/>
          <p:cNvSpPr>
            <a:spLocks noGrp="1"/>
          </p:cNvSpPr>
          <p:nvPr>
            <p:ph type="sldNum" sz="quarter" idx="12"/>
          </p:nvPr>
        </p:nvSpPr>
        <p:spPr/>
        <p:txBody>
          <a:bodyPr/>
          <a:lstStyle>
            <a:lvl1pPr>
              <a:defRPr/>
            </a:lvl1pPr>
          </a:lstStyle>
          <a:p>
            <a:fld id="{07D306B0-1A4A-4863-93A3-4B49804814EA}" type="slidenum">
              <a:rPr lang="en-US" altLang="en-US"/>
              <a:pPr/>
              <a:t>‹#›</a:t>
            </a:fld>
            <a:endParaRPr lang="en-US" altLang="en-US" dirty="0"/>
          </a:p>
        </p:txBody>
      </p:sp>
    </p:spTree>
    <p:extLst>
      <p:ext uri="{BB962C8B-B14F-4D97-AF65-F5344CB8AC3E}">
        <p14:creationId xmlns:p14="http://schemas.microsoft.com/office/powerpoint/2010/main" val="3769026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BB4AAD07-01BF-446E-8744-C7BB7767638F}" type="datetimeFigureOut">
              <a:rPr lang="en-US"/>
              <a:pPr>
                <a:defRPr/>
              </a:pPr>
              <a:t>8/30/2024</a:t>
            </a:fld>
            <a:endParaRPr lang="en-US" dirty="0"/>
          </a:p>
        </p:txBody>
      </p:sp>
      <p:sp>
        <p:nvSpPr>
          <p:cNvPr id="3" name="Footer Placeholder 4"/>
          <p:cNvSpPr>
            <a:spLocks noGrp="1"/>
          </p:cNvSpPr>
          <p:nvPr>
            <p:ph type="ftr" sz="quarter" idx="11"/>
          </p:nvPr>
        </p:nvSpPr>
        <p:spPr/>
        <p:txBody>
          <a:bodyPr/>
          <a:lstStyle>
            <a:lvl1pPr>
              <a:defRPr/>
            </a:lvl1pPr>
          </a:lstStyle>
          <a:p>
            <a:pPr>
              <a:defRPr/>
            </a:pPr>
            <a:endParaRPr lang="en-US" dirty="0"/>
          </a:p>
        </p:txBody>
      </p:sp>
      <p:sp>
        <p:nvSpPr>
          <p:cNvPr id="4" name="Slide Number Placeholder 5"/>
          <p:cNvSpPr>
            <a:spLocks noGrp="1"/>
          </p:cNvSpPr>
          <p:nvPr>
            <p:ph type="sldNum" sz="quarter" idx="12"/>
          </p:nvPr>
        </p:nvSpPr>
        <p:spPr/>
        <p:txBody>
          <a:bodyPr/>
          <a:lstStyle>
            <a:lvl1pPr>
              <a:defRPr/>
            </a:lvl1pPr>
          </a:lstStyle>
          <a:p>
            <a:fld id="{D067ABCF-3691-42EF-8D96-8AEB84F18694}" type="slidenum">
              <a:rPr lang="en-US" altLang="en-US"/>
              <a:pPr/>
              <a:t>‹#›</a:t>
            </a:fld>
            <a:endParaRPr lang="en-US" altLang="en-US" dirty="0"/>
          </a:p>
        </p:txBody>
      </p:sp>
    </p:spTree>
    <p:extLst>
      <p:ext uri="{BB962C8B-B14F-4D97-AF65-F5344CB8AC3E}">
        <p14:creationId xmlns:p14="http://schemas.microsoft.com/office/powerpoint/2010/main" val="37782071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85FE092C-7F6F-4DA2-94A1-AFFE6A3B6BFC}" type="datetimeFigureOut">
              <a:rPr lang="en-US"/>
              <a:pPr>
                <a:defRPr/>
              </a:pPr>
              <a:t>8/30/2024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428D7103-DDC9-4808-B39B-D6FA4C867515}" type="slidenum">
              <a:rPr lang="en-US" altLang="en-US"/>
              <a:pPr/>
              <a:t>‹#›</a:t>
            </a:fld>
            <a:endParaRPr lang="en-US" altLang="en-US" dirty="0"/>
          </a:p>
        </p:txBody>
      </p:sp>
    </p:spTree>
    <p:extLst>
      <p:ext uri="{BB962C8B-B14F-4D97-AF65-F5344CB8AC3E}">
        <p14:creationId xmlns:p14="http://schemas.microsoft.com/office/powerpoint/2010/main" val="2588227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a:t>Click icon to add picture</a:t>
            </a:r>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FF1619B4-0779-4B38-8346-A994C45F2BF8}" type="datetimeFigureOut">
              <a:rPr lang="en-US"/>
              <a:pPr>
                <a:defRPr/>
              </a:pPr>
              <a:t>8/30/2024</a:t>
            </a:fld>
            <a:endParaRPr lang="en-US" dirty="0"/>
          </a:p>
        </p:txBody>
      </p:sp>
      <p:sp>
        <p:nvSpPr>
          <p:cNvPr id="6" name="Footer Placeholder 4"/>
          <p:cNvSpPr>
            <a:spLocks noGrp="1"/>
          </p:cNvSpPr>
          <p:nvPr>
            <p:ph type="ftr" sz="quarter" idx="11"/>
          </p:nvPr>
        </p:nvSpPr>
        <p:spPr/>
        <p:txBody>
          <a:bodyPr/>
          <a:lstStyle>
            <a:lvl1pPr>
              <a:defRPr/>
            </a:lvl1pPr>
          </a:lstStyle>
          <a:p>
            <a:pPr>
              <a:defRPr/>
            </a:pPr>
            <a:endParaRPr lang="en-US" dirty="0"/>
          </a:p>
        </p:txBody>
      </p:sp>
      <p:sp>
        <p:nvSpPr>
          <p:cNvPr id="7" name="Slide Number Placeholder 5"/>
          <p:cNvSpPr>
            <a:spLocks noGrp="1"/>
          </p:cNvSpPr>
          <p:nvPr>
            <p:ph type="sldNum" sz="quarter" idx="12"/>
          </p:nvPr>
        </p:nvSpPr>
        <p:spPr/>
        <p:txBody>
          <a:bodyPr/>
          <a:lstStyle>
            <a:lvl1pPr>
              <a:defRPr/>
            </a:lvl1pPr>
          </a:lstStyle>
          <a:p>
            <a:fld id="{0EFC4C9C-1FCF-4447-B5EF-8B193573439A}" type="slidenum">
              <a:rPr lang="en-US" altLang="en-US"/>
              <a:pPr/>
              <a:t>‹#›</a:t>
            </a:fld>
            <a:endParaRPr lang="en-US" altLang="en-US" dirty="0"/>
          </a:p>
        </p:txBody>
      </p:sp>
    </p:spTree>
    <p:extLst>
      <p:ext uri="{BB962C8B-B14F-4D97-AF65-F5344CB8AC3E}">
        <p14:creationId xmlns:p14="http://schemas.microsoft.com/office/powerpoint/2010/main" val="2498780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00570776-5D34-4B94-8688-589C882A4837}" type="datetimeFigureOut">
              <a:rPr lang="en-US"/>
              <a:pPr>
                <a:defRPr/>
              </a:pPr>
              <a:t>8/30/2024</a:t>
            </a:fld>
            <a:endParaRPr lang="en-US" dirty="0"/>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0C62178-E8A7-4C00-A203-4DE18BC737C0}"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844" r:id="rId1"/>
    <p:sldLayoutId id="2147483845" r:id="rId2"/>
    <p:sldLayoutId id="2147483846" r:id="rId3"/>
    <p:sldLayoutId id="2147483847" r:id="rId4"/>
    <p:sldLayoutId id="2147483848" r:id="rId5"/>
    <p:sldLayoutId id="2147483849" r:id="rId6"/>
    <p:sldLayoutId id="2147483850" r:id="rId7"/>
    <p:sldLayoutId id="2147483851" r:id="rId8"/>
    <p:sldLayoutId id="2147483852" r:id="rId9"/>
    <p:sldLayoutId id="2147483853" r:id="rId10"/>
    <p:sldLayoutId id="2147483854" r:id="rId11"/>
    <p:sldLayoutId id="2147483855" r:id="rId12"/>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journals.ametsoc.org/view/journals/atsc/81/4/JAS-D-23-0019.1.xml"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ChangeArrowheads="1"/>
          </p:cNvSpPr>
          <p:nvPr/>
        </p:nvSpPr>
        <p:spPr bwMode="auto">
          <a:xfrm>
            <a:off x="1676400" y="3261132"/>
            <a:ext cx="3429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1775" indent="-231775"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15000"/>
              </a:spcBef>
              <a:buFontTx/>
              <a:buNone/>
            </a:pPr>
            <a:endParaRPr lang="en-US" altLang="en-US" sz="1600" dirty="0">
              <a:solidFill>
                <a:srgbClr val="000000"/>
              </a:solidFill>
            </a:endParaRPr>
          </a:p>
        </p:txBody>
      </p:sp>
      <p:sp>
        <p:nvSpPr>
          <p:cNvPr id="3075" name="Rectangle 4"/>
          <p:cNvSpPr>
            <a:spLocks noChangeArrowheads="1"/>
          </p:cNvSpPr>
          <p:nvPr/>
        </p:nvSpPr>
        <p:spPr bwMode="auto">
          <a:xfrm>
            <a:off x="363748" y="824587"/>
            <a:ext cx="5427452" cy="58122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1775" indent="-231775" algn="ctr">
              <a:spcBef>
                <a:spcPct val="15000"/>
              </a:spcBef>
              <a:defRPr/>
            </a:pPr>
            <a:r>
              <a:rPr lang="en-US" sz="1250" b="1" dirty="0">
                <a:latin typeface="+mj-lt"/>
              </a:rPr>
              <a:t>Objective</a:t>
            </a:r>
          </a:p>
          <a:p>
            <a:pPr marL="285750" indent="-285750">
              <a:spcBef>
                <a:spcPct val="15000"/>
              </a:spcBef>
              <a:buFont typeface="Arial" pitchFamily="34" charset="0"/>
              <a:buChar char="●"/>
              <a:defRPr/>
            </a:pPr>
            <a:r>
              <a:rPr lang="en-US" sz="1250" dirty="0">
                <a:latin typeface="+mj-lt"/>
              </a:rPr>
              <a:t>Annular Mode (AM) is the most prominent mode of variability organizing the mid-latitude weather and the embedded cloud fields and its </a:t>
            </a:r>
            <a:br>
              <a:rPr lang="en-US" sz="1250" dirty="0">
                <a:latin typeface="+mj-lt"/>
              </a:rPr>
            </a:br>
            <a:r>
              <a:rPr lang="en-US" sz="1250" dirty="0">
                <a:latin typeface="+mj-lt"/>
              </a:rPr>
              <a:t>longer-than-synoptic scale has long been a topic of intense scrutiny.</a:t>
            </a:r>
          </a:p>
          <a:p>
            <a:pPr marL="285750" indent="-285750">
              <a:spcBef>
                <a:spcPct val="15000"/>
              </a:spcBef>
              <a:buFont typeface="Arial" pitchFamily="34" charset="0"/>
              <a:buChar char="●"/>
              <a:defRPr/>
            </a:pPr>
            <a:r>
              <a:rPr lang="en-US" sz="1250" dirty="0">
                <a:latin typeface="+mj-lt"/>
              </a:rPr>
              <a:t>However, how cloud radiative effect feedbacks to the AM and shapes its spatiotemporal characteristics remains elusive. </a:t>
            </a:r>
            <a:endParaRPr lang="en-US" sz="1250" b="1" dirty="0">
              <a:latin typeface="+mj-lt"/>
            </a:endParaRPr>
          </a:p>
          <a:p>
            <a:pPr marL="231775" indent="-231775" algn="ctr">
              <a:spcBef>
                <a:spcPct val="15000"/>
              </a:spcBef>
              <a:defRPr/>
            </a:pPr>
            <a:endParaRPr lang="en-US" sz="1250" b="1" dirty="0">
              <a:latin typeface="+mj-lt"/>
            </a:endParaRPr>
          </a:p>
          <a:p>
            <a:pPr marL="231775" indent="-231775" algn="ctr">
              <a:spcBef>
                <a:spcPct val="15000"/>
              </a:spcBef>
              <a:defRPr/>
            </a:pPr>
            <a:r>
              <a:rPr lang="en-US" sz="1250" b="1" dirty="0">
                <a:latin typeface="+mj-lt"/>
              </a:rPr>
              <a:t>Approach</a:t>
            </a:r>
          </a:p>
          <a:p>
            <a:pPr marL="285750" indent="-285750">
              <a:spcBef>
                <a:spcPct val="15000"/>
              </a:spcBef>
              <a:buFont typeface="Arial" pitchFamily="34" charset="0"/>
              <a:buChar char="●"/>
              <a:defRPr/>
            </a:pPr>
            <a:r>
              <a:rPr lang="en-US" sz="1250" dirty="0">
                <a:latin typeface="+mj-lt"/>
              </a:rPr>
              <a:t>A surgical cloud locking technique was implemented to the Energy Exascale Earth System Model (E3SM) atmospheric model to isolate the effect of the interactive cloud radiative feedback in the variability of the atmosphere.  </a:t>
            </a:r>
          </a:p>
          <a:p>
            <a:pPr marL="285750" indent="-285750">
              <a:spcBef>
                <a:spcPct val="15000"/>
              </a:spcBef>
              <a:buFont typeface="Arial" pitchFamily="34" charset="0"/>
              <a:buChar char="●"/>
              <a:defRPr/>
            </a:pPr>
            <a:r>
              <a:rPr lang="en-US" sz="1250" dirty="0">
                <a:latin typeface="+mj-lt"/>
              </a:rPr>
              <a:t>We used the innovative wave activity budget analysis, which can partition the eddy momentum flux sources into the dry and moist processes, thereby the diabatic wave sources, including that of cloud radiative effect (CRE) were quantified.  </a:t>
            </a:r>
          </a:p>
          <a:p>
            <a:pPr marL="285750" indent="-285750">
              <a:spcBef>
                <a:spcPct val="15000"/>
              </a:spcBef>
              <a:buFont typeface="Arial" pitchFamily="34" charset="0"/>
              <a:buChar char="●"/>
              <a:defRPr/>
            </a:pPr>
            <a:r>
              <a:rPr lang="en-US" sz="1250" dirty="0">
                <a:latin typeface="+mj-lt"/>
              </a:rPr>
              <a:t>Both single-empirical orthogonal function (EOF) and cross-EOF analyses were performed, with the latter to unravel the driving mechanism for the poleward propagation of the wind anomalies associated with the Southern AM (SAM).</a:t>
            </a:r>
          </a:p>
          <a:p>
            <a:pPr marL="285750" indent="-285750">
              <a:spcBef>
                <a:spcPct val="15000"/>
              </a:spcBef>
              <a:buFont typeface="Arial" pitchFamily="34" charset="0"/>
              <a:buChar char="●"/>
              <a:defRPr/>
            </a:pPr>
            <a:endParaRPr lang="en-US" sz="1250" dirty="0">
              <a:latin typeface="+mj-lt"/>
            </a:endParaRPr>
          </a:p>
          <a:p>
            <a:pPr algn="ctr" eaLnBrk="1" hangingPunct="1">
              <a:spcBef>
                <a:spcPct val="15000"/>
              </a:spcBef>
              <a:buFontTx/>
              <a:buNone/>
            </a:pPr>
            <a:r>
              <a:rPr lang="en-US" altLang="en-US" sz="1250" b="1" dirty="0">
                <a:latin typeface="+mj-lt"/>
              </a:rPr>
              <a:t>Impact</a:t>
            </a:r>
          </a:p>
          <a:p>
            <a:pPr marL="283464" indent="-283464">
              <a:spcBef>
                <a:spcPct val="15000"/>
              </a:spcBef>
              <a:buFont typeface="Arial" panose="020B0604020202020204" pitchFamily="34" charset="0"/>
              <a:buChar char="●"/>
            </a:pPr>
            <a:r>
              <a:rPr lang="en-US" altLang="en-US" sz="1250" dirty="0">
                <a:latin typeface="+mn-lt"/>
              </a:rPr>
              <a:t>Diabatic processes (condensation and radiative heating) is of leading order importance in the time scale of the SAM. Improvements in the model representation of the diabatic processes can also benefit the simulation of the AM.</a:t>
            </a:r>
          </a:p>
          <a:p>
            <a:pPr marL="283464" indent="-283464">
              <a:spcBef>
                <a:spcPct val="15000"/>
              </a:spcBef>
              <a:buFont typeface="Arial" panose="020B0604020202020204" pitchFamily="34" charset="0"/>
              <a:buChar char="●"/>
            </a:pPr>
            <a:r>
              <a:rPr lang="en-US" sz="1250" dirty="0">
                <a:effectLst/>
                <a:latin typeface="+mn-lt"/>
              </a:rPr>
              <a:t>The interactive CRE feedback acts to weaken the cross‐EOF interaction and hence brakes the poleward propagation regime of </a:t>
            </a:r>
            <a:r>
              <a:rPr lang="en-US" sz="1250" dirty="0">
                <a:latin typeface="+mn-lt"/>
              </a:rPr>
              <a:t>the SAM.</a:t>
            </a:r>
            <a:endParaRPr lang="en-US" sz="1250" dirty="0">
              <a:effectLst/>
              <a:latin typeface="+mn-lt"/>
            </a:endParaRPr>
          </a:p>
        </p:txBody>
      </p:sp>
      <p:sp>
        <p:nvSpPr>
          <p:cNvPr id="3076" name="Rectangle 5"/>
          <p:cNvSpPr>
            <a:spLocks noChangeArrowheads="1"/>
          </p:cNvSpPr>
          <p:nvPr/>
        </p:nvSpPr>
        <p:spPr bwMode="auto">
          <a:xfrm>
            <a:off x="1219200" y="221211"/>
            <a:ext cx="1032364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anose="020F0502020204030204" pitchFamily="34" charset="0"/>
                <a:cs typeface="Arial" panose="020B0604020202020204" pitchFamily="34" charset="0"/>
              </a:defRPr>
            </a:lvl1pPr>
            <a:lvl2pPr marL="742950" indent="-285750" eaLnBrk="0" hangingPunct="0">
              <a:defRPr>
                <a:solidFill>
                  <a:schemeClr val="tx1"/>
                </a:solidFill>
                <a:latin typeface="Calibri" panose="020F0502020204030204" pitchFamily="34" charset="0"/>
                <a:cs typeface="Arial" panose="020B0604020202020204" pitchFamily="34" charset="0"/>
              </a:defRPr>
            </a:lvl2pPr>
            <a:lvl3pPr marL="1143000" indent="-228600" eaLnBrk="0" hangingPunct="0">
              <a:defRPr>
                <a:solidFill>
                  <a:schemeClr val="tx1"/>
                </a:solidFill>
                <a:latin typeface="Calibri" panose="020F0502020204030204" pitchFamily="34" charset="0"/>
                <a:cs typeface="Arial" panose="020B0604020202020204" pitchFamily="34" charset="0"/>
              </a:defRPr>
            </a:lvl3pPr>
            <a:lvl4pPr marL="1600200" indent="-228600" eaLnBrk="0" hangingPunct="0">
              <a:defRPr>
                <a:solidFill>
                  <a:schemeClr val="tx1"/>
                </a:solidFill>
                <a:latin typeface="Calibri" panose="020F0502020204030204" pitchFamily="34" charset="0"/>
                <a:cs typeface="Arial" panose="020B0604020202020204" pitchFamily="34" charset="0"/>
              </a:defRPr>
            </a:lvl4pPr>
            <a:lvl5pPr marL="2057400" indent="-228600" eaLnBrk="0" hangingPunct="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eaLnBrk="1" hangingPunct="1"/>
            <a:r>
              <a:rPr lang="en-US" altLang="en-US" sz="2000" b="1" dirty="0">
                <a:solidFill>
                  <a:srgbClr val="000000"/>
                </a:solidFill>
                <a:latin typeface="Arial" panose="020B0604020202020204" pitchFamily="34" charset="0"/>
              </a:rPr>
              <a:t>Cloud as Stumbling Block for the Propagation of the Southern Annular Mode</a:t>
            </a:r>
          </a:p>
        </p:txBody>
      </p:sp>
      <p:sp>
        <p:nvSpPr>
          <p:cNvPr id="3077" name="Text Box 6"/>
          <p:cNvSpPr txBox="1">
            <a:spLocks noChangeArrowheads="1"/>
          </p:cNvSpPr>
          <p:nvPr/>
        </p:nvSpPr>
        <p:spPr bwMode="auto">
          <a:xfrm>
            <a:off x="6271197" y="5994026"/>
            <a:ext cx="5555764" cy="55399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None/>
            </a:pPr>
            <a:r>
              <a:rPr lang="fr-FR" altLang="en-US" sz="1000" dirty="0">
                <a:solidFill>
                  <a:srgbClr val="363636"/>
                </a:solidFill>
                <a:latin typeface="Arial" panose="020B0604020202020204" pitchFamily="34" charset="0"/>
                <a:ea typeface="Times New Roman" panose="02020603050405020304" pitchFamily="18" charset="0"/>
              </a:rPr>
              <a:t>Lu, J., B. E. Harrop, S. W. Lubis, S. Smith, G. Chen, and L. R. Leung “</a:t>
            </a:r>
            <a:r>
              <a:rPr lang="en-US" altLang="en-US" sz="1000" dirty="0">
                <a:latin typeface="Arial" panose="020B0604020202020204" pitchFamily="34" charset="0"/>
                <a:ea typeface="Times New Roman" panose="02020603050405020304" pitchFamily="18" charset="0"/>
              </a:rPr>
              <a:t>The Role of Cloud Radiative Effects in the Propagation of the Southern Annular Mode </a:t>
            </a:r>
            <a:r>
              <a:rPr lang="fr-FR" altLang="en-US" sz="1000" dirty="0">
                <a:solidFill>
                  <a:srgbClr val="363636"/>
                </a:solidFill>
                <a:latin typeface="Arial" panose="020B0604020202020204" pitchFamily="34" charset="0"/>
                <a:ea typeface="Times New Roman" panose="02020603050405020304" pitchFamily="18" charset="0"/>
              </a:rPr>
              <a:t>”, </a:t>
            </a:r>
            <a:r>
              <a:rPr lang="fr-FR" altLang="en-US" sz="1000" i="1" dirty="0">
                <a:solidFill>
                  <a:srgbClr val="363636"/>
                </a:solidFill>
                <a:latin typeface="Arial" panose="020B0604020202020204" pitchFamily="34" charset="0"/>
                <a:ea typeface="Times New Roman" panose="02020603050405020304" pitchFamily="18" charset="0"/>
              </a:rPr>
              <a:t>Journal of Geophysical Research: Atmospheres</a:t>
            </a:r>
            <a:r>
              <a:rPr lang="fr-FR" altLang="en-US" sz="1000" dirty="0">
                <a:solidFill>
                  <a:srgbClr val="363636"/>
                </a:solidFill>
                <a:latin typeface="Arial" panose="020B0604020202020204" pitchFamily="34" charset="0"/>
                <a:ea typeface="Times New Roman" panose="02020603050405020304" pitchFamily="18" charset="0"/>
              </a:rPr>
              <a:t>, </a:t>
            </a:r>
            <a:r>
              <a:rPr lang="fr-FR" altLang="en-US" sz="1000" b="1" dirty="0">
                <a:solidFill>
                  <a:srgbClr val="363636"/>
                </a:solidFill>
                <a:latin typeface="Arial" panose="020B0604020202020204" pitchFamily="34" charset="0"/>
                <a:ea typeface="Times New Roman" panose="02020603050405020304" pitchFamily="18" charset="0"/>
              </a:rPr>
              <a:t>129</a:t>
            </a:r>
            <a:r>
              <a:rPr lang="fr-FR" altLang="en-US" sz="1000" dirty="0">
                <a:solidFill>
                  <a:srgbClr val="363636"/>
                </a:solidFill>
                <a:latin typeface="Arial" panose="020B0604020202020204" pitchFamily="34" charset="0"/>
                <a:ea typeface="Times New Roman" panose="02020603050405020304" pitchFamily="18" charset="0"/>
              </a:rPr>
              <a:t>, e2023JD040428 (2024) [DOI: </a:t>
            </a:r>
            <a:r>
              <a:rPr lang="fr-FR" altLang="en-US" sz="1000" dirty="0">
                <a:solidFill>
                  <a:srgbClr val="363636"/>
                </a:solidFill>
                <a:latin typeface="Arial" panose="020B0604020202020204" pitchFamily="34" charset="0"/>
                <a:ea typeface="Times New Roman" panose="02020603050405020304" pitchFamily="18" charset="0"/>
                <a:hlinkClick r:id="rId3"/>
              </a:rPr>
              <a:t>10.1029/2023/JD040428</a:t>
            </a:r>
            <a:r>
              <a:rPr lang="fr-FR" altLang="en-US" sz="1000" dirty="0">
                <a:solidFill>
                  <a:srgbClr val="363636"/>
                </a:solidFill>
                <a:latin typeface="Arial" panose="020B0604020202020204" pitchFamily="34" charset="0"/>
                <a:ea typeface="Times New Roman" panose="02020603050405020304" pitchFamily="18" charset="0"/>
              </a:rPr>
              <a:t>].</a:t>
            </a:r>
            <a:endParaRPr lang="fr-FR" altLang="en-US" sz="1000" dirty="0">
              <a:latin typeface="Arial" panose="020B0604020202020204" pitchFamily="34" charset="0"/>
            </a:endParaRPr>
          </a:p>
        </p:txBody>
      </p:sp>
      <p:sp>
        <p:nvSpPr>
          <p:cNvPr id="3078" name="TextBox 9"/>
          <p:cNvSpPr txBox="1">
            <a:spLocks noChangeArrowheads="1"/>
          </p:cNvSpPr>
          <p:nvPr/>
        </p:nvSpPr>
        <p:spPr bwMode="auto">
          <a:xfrm>
            <a:off x="6271197" y="4495800"/>
            <a:ext cx="5666519" cy="144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eaLnBrk="0" hangingPunct="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eaLnBrk="0" hangingPunct="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eaLnBrk="0" hangingPunct="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US" altLang="en-US" sz="1100" b="1" dirty="0">
                <a:solidFill>
                  <a:srgbClr val="0000FF"/>
                </a:solidFill>
                <a:latin typeface="Arial" panose="020B0604020202020204" pitchFamily="34" charset="0"/>
              </a:rPr>
              <a:t>Lagged regression of the diabatic and adiabatic wave/momentum sources against the times series of EOF1 (left) and EOF2 (right), respectively to reveal the propagation mechanisms of the SAM in control (top) and cloud locking (bottom) runs. The sign convention of the EOF1/EOF2 patterns were chosen such that a negative (positive) correlation for EOF1 (EOF2) over lags -20 to 20, indicating positive driving effect on the propagation. The comparison between the control (b)  and cloud locking (d) runs indicated a negative effect of the interactive CRE on the SAM propagation.  </a:t>
            </a:r>
          </a:p>
        </p:txBody>
      </p:sp>
      <p:pic>
        <p:nvPicPr>
          <p:cNvPr id="6" name="Picture 5">
            <a:extLst>
              <a:ext uri="{FF2B5EF4-FFF2-40B4-BE49-F238E27FC236}">
                <a16:creationId xmlns:a16="http://schemas.microsoft.com/office/drawing/2014/main" id="{795BA6C0-F444-EF9B-FE9E-B056283E973B}"/>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307360" y="863974"/>
            <a:ext cx="5326247" cy="3531819"/>
          </a:xfrm>
          <a:prstGeom prst="rect">
            <a:avLst/>
          </a:prstGeom>
        </p:spPr>
      </p:pic>
    </p:spTree>
    <p:extLst>
      <p:ext uri="{BB962C8B-B14F-4D97-AF65-F5344CB8AC3E}">
        <p14:creationId xmlns:p14="http://schemas.microsoft.com/office/powerpoint/2010/main" val="4127253330"/>
      </p:ext>
    </p:extLst>
  </p:cSld>
  <p:clrMapOvr>
    <a:masterClrMapping/>
  </p:clrMapOvr>
</p:sld>
</file>

<file path=ppt/theme/theme1.xml><?xml version="1.0" encoding="utf-8"?>
<a:theme xmlns:a="http://schemas.openxmlformats.org/drawingml/2006/main" name="DOE-Sample-Slide-Highlights-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04F155D124A184C9BF1B50050B51435" ma:contentTypeVersion="9" ma:contentTypeDescription="Create a new document." ma:contentTypeScope="" ma:versionID="76b66b382f32239fb8eb5587618611d5">
  <xsd:schema xmlns:xsd="http://www.w3.org/2001/XMLSchema" xmlns:xs="http://www.w3.org/2001/XMLSchema" xmlns:p="http://schemas.microsoft.com/office/2006/metadata/properties" xmlns:ns3="964f4f91-4ecc-4750-a526-be4b92b86cea" xmlns:ns4="9e4d5393-76ff-473a-9772-6626c388b195" targetNamespace="http://schemas.microsoft.com/office/2006/metadata/properties" ma:root="true" ma:fieldsID="e0e6ef770c664e67c80b30f37b1af245" ns3:_="" ns4:_="">
    <xsd:import namespace="964f4f91-4ecc-4750-a526-be4b92b86cea"/>
    <xsd:import namespace="9e4d5393-76ff-473a-9772-6626c388b195"/>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64f4f91-4ecc-4750-a526-be4b92b86ce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e4d5393-76ff-473a-9772-6626c388b195"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element name="SharingHintHash" ma:index="16"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CBE6DA58-8AF5-4706-8AC7-89C123262C2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64f4f91-4ecc-4750-a526-be4b92b86cea"/>
    <ds:schemaRef ds:uri="9e4d5393-76ff-473a-9772-6626c388b19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C74935E-4390-47DD-99CE-60A5373B7B50}">
  <ds:schemaRefs>
    <ds:schemaRef ds:uri="http://schemas.microsoft.com/sharepoint/v3/contenttype/forms"/>
  </ds:schemaRefs>
</ds:datastoreItem>
</file>

<file path=customXml/itemProps3.xml><?xml version="1.0" encoding="utf-8"?>
<ds:datastoreItem xmlns:ds="http://schemas.openxmlformats.org/officeDocument/2006/customXml" ds:itemID="{8A57D9F0-2B85-430B-8843-0027C0E6F07C}">
  <ds:schemaRefs>
    <ds:schemaRef ds:uri="http://www.w3.org/XML/1998/namespace"/>
    <ds:schemaRef ds:uri="http://schemas.microsoft.com/office/2006/metadata/properties"/>
    <ds:schemaRef ds:uri="964f4f91-4ecc-4750-a526-be4b92b86cea"/>
    <ds:schemaRef ds:uri="http://schemas.openxmlformats.org/package/2006/metadata/core-properties"/>
    <ds:schemaRef ds:uri="http://schemas.microsoft.com/office/2006/documentManagement/types"/>
    <ds:schemaRef ds:uri="http://purl.org/dc/terms/"/>
    <ds:schemaRef ds:uri="http://purl.org/dc/elements/1.1/"/>
    <ds:schemaRef ds:uri="http://schemas.microsoft.com/office/infopath/2007/PartnerControls"/>
    <ds:schemaRef ds:uri="9e4d5393-76ff-473a-9772-6626c388b195"/>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DOE-Sample-Slide-Highlights-Template</Template>
  <TotalTime>11905</TotalTime>
  <Words>445</Words>
  <Application>Microsoft Office PowerPoint</Application>
  <PresentationFormat>Widescreen</PresentationFormat>
  <Paragraphs>17</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DOE-Sample-Slide-Highlights-Template</vt:lpstr>
      <vt:lpstr>PowerPoint Presentation</vt:lpstr>
    </vt:vector>
  </TitlesOfParts>
  <Company>PNNL IM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Davis, Emily L;Editor</dc:creator>
  <cp:lastModifiedBy>Grasty, Sarah E</cp:lastModifiedBy>
  <cp:revision>61</cp:revision>
  <cp:lastPrinted>2011-05-11T17:30:12Z</cp:lastPrinted>
  <dcterms:created xsi:type="dcterms:W3CDTF">2017-11-02T21:19:41Z</dcterms:created>
  <dcterms:modified xsi:type="dcterms:W3CDTF">2024-08-30T21:51:14Z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dlc_DocIdItemGuid">
    <vt:lpwstr>75333844-ddec-49b7-ae1e-c27b23a45b5c</vt:lpwstr>
  </property>
  <property fmtid="{D5CDD505-2E9C-101B-9397-08002B2CF9AE}" pid="3" name="ContentTypeId">
    <vt:lpwstr>0x010100904F155D124A184C9BF1B50050B51435</vt:lpwstr>
  </property>
  <property fmtid="{D5CDD505-2E9C-101B-9397-08002B2CF9AE}" pid="4" name="Order">
    <vt:r8>3400</vt:r8>
  </property>
</Properties>
</file>