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382"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es, Mike" initials="RM" lastIdx="10" clrIdx="0">
    <p:extLst>
      <p:ext uri="{19B8F6BF-5375-455C-9EA6-DF929625EA0E}">
        <p15:presenceInfo xmlns:p15="http://schemas.microsoft.com/office/powerpoint/2012/main" userId="S-1-5-21-414935543-1342250053-1793291686-4960" providerId="AD"/>
      </p:ext>
    </p:extLst>
  </p:cmAuthor>
  <p:cmAuthor id="2" name="Geernaert, Gerald" initials="GG" lastIdx="2" clrIdx="1">
    <p:extLst>
      <p:ext uri="{19B8F6BF-5375-455C-9EA6-DF929625EA0E}">
        <p15:presenceInfo xmlns:p15="http://schemas.microsoft.com/office/powerpoint/2012/main" userId="S-1-5-21-414935543-1342250053-1793291686-4723" providerId="AD"/>
      </p:ext>
    </p:extLst>
  </p:cmAuthor>
  <p:cmAuthor id="3" name="Anderson, Todd" initials="AT" lastIdx="6" clrIdx="2">
    <p:extLst>
      <p:ext uri="{19B8F6BF-5375-455C-9EA6-DF929625EA0E}">
        <p15:presenceInfo xmlns:p15="http://schemas.microsoft.com/office/powerpoint/2012/main" userId="S-1-5-21-414935543-1342250053-1793291686-4898" providerId="AD"/>
      </p:ext>
    </p:extLst>
  </p:cmAuthor>
  <p:cmAuthor id="4" name="Isakson, Linda U" initials="ILU" lastIdx="11" clrIdx="3">
    <p:extLst>
      <p:ext uri="{19B8F6BF-5375-455C-9EA6-DF929625EA0E}">
        <p15:presenceInfo xmlns:p15="http://schemas.microsoft.com/office/powerpoint/2012/main" userId="S::linda.isakson@pnnl.gov::2fb9b16b-847b-429e-b1d1-183f47ce9d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536"/>
    <a:srgbClr val="007837"/>
    <a:srgbClr val="FEFFE5"/>
    <a:srgbClr val="F2F2F2"/>
    <a:srgbClr val="06612F"/>
    <a:srgbClr val="6AAD89"/>
    <a:srgbClr val="106433"/>
    <a:srgbClr val="11134A"/>
    <a:srgbClr val="FFFFC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67" autoAdjust="0"/>
    <p:restoredTop sz="87867" autoAdjust="0"/>
  </p:normalViewPr>
  <p:slideViewPr>
    <p:cSldViewPr>
      <p:cViewPr>
        <p:scale>
          <a:sx n="112" d="100"/>
          <a:sy n="112" d="100"/>
        </p:scale>
        <p:origin x="480" y="14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sz="quarter" idx="1"/>
          </p:nvPr>
        </p:nvSpPr>
        <p:spPr>
          <a:xfrm>
            <a:off x="4023093" y="1"/>
            <a:ext cx="3077739" cy="471054"/>
          </a:xfrm>
          <a:prstGeom prst="rect">
            <a:avLst/>
          </a:prstGeom>
        </p:spPr>
        <p:txBody>
          <a:bodyPr vert="horz" lIns="94213" tIns="47107" rIns="94213" bIns="47107" rtlCol="0"/>
          <a:lstStyle>
            <a:lvl1pPr algn="r">
              <a:defRPr sz="1200"/>
            </a:lvl1pPr>
          </a:lstStyle>
          <a:p>
            <a:fld id="{76432D7D-4958-459C-A757-1B834665ED1E}" type="datetimeFigureOut">
              <a:rPr lang="en-US" smtClean="0"/>
              <a:t>10/17/23</a:t>
            </a:fld>
            <a:endParaRPr lang="en-US" dirty="0"/>
          </a:p>
        </p:txBody>
      </p:sp>
      <p:sp>
        <p:nvSpPr>
          <p:cNvPr id="4" name="Footer Placeholder 3"/>
          <p:cNvSpPr>
            <a:spLocks noGrp="1"/>
          </p:cNvSpPr>
          <p:nvPr>
            <p:ph type="ftr" sz="quarter" idx="2"/>
          </p:nvPr>
        </p:nvSpPr>
        <p:spPr>
          <a:xfrm>
            <a:off x="1" y="8917422"/>
            <a:ext cx="3077739" cy="471053"/>
          </a:xfrm>
          <a:prstGeom prst="rect">
            <a:avLst/>
          </a:prstGeom>
        </p:spPr>
        <p:txBody>
          <a:bodyPr vert="horz" lIns="94213" tIns="47107" rIns="94213" bIns="471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71053"/>
          </a:xfrm>
          <a:prstGeom prst="rect">
            <a:avLst/>
          </a:prstGeom>
        </p:spPr>
        <p:txBody>
          <a:bodyPr vert="horz" lIns="94213" tIns="47107" rIns="94213" bIns="47107" rtlCol="0" anchor="b"/>
          <a:lstStyle>
            <a:lvl1pPr algn="r">
              <a:defRPr sz="1200"/>
            </a:lvl1pPr>
          </a:lstStyle>
          <a:p>
            <a:fld id="{5FC274D9-AA59-431F-9AAD-4F2419B53092}" type="slidenum">
              <a:rPr lang="en-US" smtClean="0"/>
              <a:t>‹#›</a:t>
            </a:fld>
            <a:endParaRPr lang="en-US" dirty="0"/>
          </a:p>
        </p:txBody>
      </p:sp>
    </p:spTree>
    <p:extLst>
      <p:ext uri="{BB962C8B-B14F-4D97-AF65-F5344CB8AC3E}">
        <p14:creationId xmlns:p14="http://schemas.microsoft.com/office/powerpoint/2010/main" val="554442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idx="1"/>
          </p:nvPr>
        </p:nvSpPr>
        <p:spPr>
          <a:xfrm>
            <a:off x="4023093" y="1"/>
            <a:ext cx="3077739" cy="469424"/>
          </a:xfrm>
          <a:prstGeom prst="rect">
            <a:avLst/>
          </a:prstGeom>
        </p:spPr>
        <p:txBody>
          <a:bodyPr vert="horz" lIns="94213" tIns="47107" rIns="94213" bIns="47107" rtlCol="0"/>
          <a:lstStyle>
            <a:lvl1pPr algn="r">
              <a:defRPr sz="1200"/>
            </a:lvl1pPr>
          </a:lstStyle>
          <a:p>
            <a:fld id="{D7505EE2-20AE-4EC6-B79A-9BC949FFC34E}" type="datetimeFigureOut">
              <a:rPr lang="en-US" smtClean="0"/>
              <a:t>10/16/23</a:t>
            </a:fld>
            <a:endParaRPr lang="en-US" dirty="0"/>
          </a:p>
        </p:txBody>
      </p:sp>
      <p:sp>
        <p:nvSpPr>
          <p:cNvPr id="4" name="Slide Image Placeholder 3"/>
          <p:cNvSpPr>
            <a:spLocks noGrp="1" noRot="1" noChangeAspect="1"/>
          </p:cNvSpPr>
          <p:nvPr>
            <p:ph type="sldImg" idx="2"/>
          </p:nvPr>
        </p:nvSpPr>
        <p:spPr>
          <a:xfrm>
            <a:off x="420688" y="704850"/>
            <a:ext cx="6261100" cy="3521075"/>
          </a:xfrm>
          <a:prstGeom prst="rect">
            <a:avLst/>
          </a:prstGeom>
          <a:noFill/>
          <a:ln w="12700">
            <a:solidFill>
              <a:prstClr val="black"/>
            </a:solidFill>
          </a:ln>
        </p:spPr>
        <p:txBody>
          <a:bodyPr vert="horz" lIns="94213" tIns="47107" rIns="94213" bIns="47107" rtlCol="0" anchor="ctr"/>
          <a:lstStyle/>
          <a:p>
            <a:endParaRPr lang="en-US" dirty="0"/>
          </a:p>
        </p:txBody>
      </p:sp>
      <p:sp>
        <p:nvSpPr>
          <p:cNvPr id="5" name="Notes Placeholder 4"/>
          <p:cNvSpPr>
            <a:spLocks noGrp="1"/>
          </p:cNvSpPr>
          <p:nvPr>
            <p:ph type="body" sz="quarter" idx="3"/>
          </p:nvPr>
        </p:nvSpPr>
        <p:spPr>
          <a:xfrm>
            <a:off x="710248" y="4459528"/>
            <a:ext cx="5681980" cy="4224814"/>
          </a:xfrm>
          <a:prstGeom prst="rect">
            <a:avLst/>
          </a:prstGeom>
        </p:spPr>
        <p:txBody>
          <a:bodyPr vert="horz" lIns="94213" tIns="47107" rIns="94213" bIns="4710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69424"/>
          </a:xfrm>
          <a:prstGeom prst="rect">
            <a:avLst/>
          </a:prstGeom>
        </p:spPr>
        <p:txBody>
          <a:bodyPr vert="horz" lIns="94213" tIns="47107" rIns="94213"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69424"/>
          </a:xfrm>
          <a:prstGeom prst="rect">
            <a:avLst/>
          </a:prstGeom>
        </p:spPr>
        <p:txBody>
          <a:bodyPr vert="horz" lIns="94213" tIns="47107" rIns="94213" bIns="47107" rtlCol="0" anchor="b"/>
          <a:lstStyle>
            <a:lvl1pPr algn="r">
              <a:defRPr sz="1200"/>
            </a:lvl1pPr>
          </a:lstStyle>
          <a:p>
            <a:fld id="{1BB79768-6CD1-4274-8D6F-55F7E56E6718}" type="slidenum">
              <a:rPr lang="en-US" smtClean="0"/>
              <a:t>‹#›</a:t>
            </a:fld>
            <a:endParaRPr lang="en-US" dirty="0"/>
          </a:p>
        </p:txBody>
      </p:sp>
    </p:spTree>
    <p:extLst>
      <p:ext uri="{BB962C8B-B14F-4D97-AF65-F5344CB8AC3E}">
        <p14:creationId xmlns:p14="http://schemas.microsoft.com/office/powerpoint/2010/main" val="243645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0"/>
              </a:spcAft>
            </a:pPr>
            <a:r>
              <a:rPr lang="en-US" sz="1800" b="1" kern="1800" dirty="0">
                <a:solidFill>
                  <a:srgbClr val="106636"/>
                </a:solidFill>
                <a:effectLst/>
                <a:latin typeface="Times New Roman" panose="02020603050405020304" pitchFamily="18" charset="0"/>
                <a:ea typeface="Times New Roman" panose="02020603050405020304" pitchFamily="18" charset="0"/>
                <a:cs typeface="Times New Roman" panose="02020603050405020304" pitchFamily="18" charset="0"/>
              </a:rPr>
              <a:t>Word highlight text here.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685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pic>
        <p:nvPicPr>
          <p:cNvPr id="11" name="Picture 10"/>
          <p:cNvPicPr>
            <a:picLocks noChangeAspect="1"/>
          </p:cNvPicPr>
          <p:nvPr userDrawn="1"/>
        </p:nvPicPr>
        <p:blipFill>
          <a:blip r:embed="rId3"/>
          <a:stretch>
            <a:fillRect/>
          </a:stretch>
        </p:blipFill>
        <p:spPr>
          <a:xfrm>
            <a:off x="3352800" y="304800"/>
            <a:ext cx="5105400" cy="856978"/>
          </a:xfrm>
          <a:prstGeom prst="rect">
            <a:avLst/>
          </a:prstGeom>
        </p:spPr>
      </p:pic>
    </p:spTree>
    <p:extLst>
      <p:ext uri="{BB962C8B-B14F-4D97-AF65-F5344CB8AC3E}">
        <p14:creationId xmlns:p14="http://schemas.microsoft.com/office/powerpoint/2010/main" val="34703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02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991677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69901"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18333" y="6351589"/>
            <a:ext cx="508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3" name="Picture 2"/>
          <p:cNvPicPr>
            <a:picLocks noChangeAspect="1"/>
          </p:cNvPicPr>
          <p:nvPr userDrawn="1"/>
        </p:nvPicPr>
        <p:blipFill>
          <a:blip r:embed="rId6"/>
          <a:stretch>
            <a:fillRect/>
          </a:stretch>
        </p:blipFill>
        <p:spPr>
          <a:xfrm>
            <a:off x="469901" y="6297596"/>
            <a:ext cx="2759807" cy="473110"/>
          </a:xfrm>
          <a:prstGeom prst="rect">
            <a:avLst/>
          </a:prstGeom>
        </p:spPr>
      </p:pic>
    </p:spTree>
    <p:extLst>
      <p:ext uri="{BB962C8B-B14F-4D97-AF65-F5344CB8AC3E}">
        <p14:creationId xmlns:p14="http://schemas.microsoft.com/office/powerpoint/2010/main" val="109837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7200" algn="ctr" rtl="0" eaLnBrk="1" fontAlgn="base" hangingPunct="1">
        <a:spcBef>
          <a:spcPct val="0"/>
        </a:spcBef>
        <a:spcAft>
          <a:spcPct val="0"/>
        </a:spcAft>
        <a:defRPr sz="2400">
          <a:solidFill>
            <a:srgbClr val="106636"/>
          </a:solidFill>
          <a:latin typeface="Arial" charset="0"/>
          <a:cs typeface="Arial" charset="0"/>
        </a:defRPr>
      </a:lvl6pPr>
      <a:lvl7pPr marL="914400" algn="ctr" rtl="0" eaLnBrk="1" fontAlgn="base" hangingPunct="1">
        <a:spcBef>
          <a:spcPct val="0"/>
        </a:spcBef>
        <a:spcAft>
          <a:spcPct val="0"/>
        </a:spcAft>
        <a:defRPr sz="2400">
          <a:solidFill>
            <a:srgbClr val="106636"/>
          </a:solidFill>
          <a:latin typeface="Arial" charset="0"/>
          <a:cs typeface="Arial" charset="0"/>
        </a:defRPr>
      </a:lvl7pPr>
      <a:lvl8pPr marL="1371600" algn="ctr" rtl="0" eaLnBrk="1" fontAlgn="base" hangingPunct="1">
        <a:spcBef>
          <a:spcPct val="0"/>
        </a:spcBef>
        <a:spcAft>
          <a:spcPct val="0"/>
        </a:spcAft>
        <a:defRPr sz="2400">
          <a:solidFill>
            <a:srgbClr val="106636"/>
          </a:solidFill>
          <a:latin typeface="Arial" charset="0"/>
          <a:cs typeface="Arial" charset="0"/>
        </a:defRPr>
      </a:lvl8pPr>
      <a:lvl9pPr marL="1828800" algn="ctr" rtl="0" eaLnBrk="1" fontAlgn="base" hangingPunct="1">
        <a:spcBef>
          <a:spcPct val="0"/>
        </a:spcBef>
        <a:spcAft>
          <a:spcPct val="0"/>
        </a:spcAft>
        <a:defRPr sz="2400">
          <a:solidFill>
            <a:srgbClr val="106636"/>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71/WF22107"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76201" y="762000"/>
            <a:ext cx="6553199" cy="1387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Scientific Challenge </a:t>
            </a:r>
          </a:p>
          <a:p>
            <a:pPr>
              <a:lnSpc>
                <a:spcPct val="90000"/>
              </a:lnSpc>
              <a:defRPr/>
            </a:pPr>
            <a:r>
              <a:rPr lang="en-US" sz="1400" dirty="0">
                <a:latin typeface="Arial" panose="020B0604020202020204" pitchFamily="34" charset="0"/>
                <a:cs typeface="Arial" panose="020B0604020202020204" pitchFamily="34" charset="0"/>
              </a:rPr>
              <a:t>M</a:t>
            </a:r>
            <a:r>
              <a:rPr lang="en-US" sz="1400" dirty="0">
                <a:effectLst/>
                <a:latin typeface="Arial" panose="020B0604020202020204" pitchFamily="34" charset="0"/>
                <a:cs typeface="Arial" panose="020B0604020202020204" pitchFamily="34" charset="0"/>
              </a:rPr>
              <a:t>ultiple small fires require more resources to fight than one large fire; </a:t>
            </a:r>
            <a:r>
              <a:rPr lang="en-US" sz="1400" dirty="0">
                <a:latin typeface="Arial" panose="020B0604020202020204" pitchFamily="34" charset="0"/>
                <a:cs typeface="Arial" panose="020B0604020202020204" pitchFamily="34" charset="0"/>
              </a:rPr>
              <a:t>w</a:t>
            </a:r>
            <a:r>
              <a:rPr lang="en-US" sz="1400" dirty="0">
                <a:effectLst/>
                <a:latin typeface="Arial" panose="020B0604020202020204" pitchFamily="34" charset="0"/>
                <a:cs typeface="Arial" panose="020B0604020202020204" pitchFamily="34" charset="0"/>
              </a:rPr>
              <a:t>ildfire simultaneity therefore affects the availability and distribution of resources for fire management, and is considered in decision-making. This study projects the effects of climate change on simultaneous large wildfires in the Western US, regionalized by administrative divisions used for wildfire management.</a:t>
            </a:r>
            <a:endParaRPr lang="en-US" sz="1400" dirty="0">
              <a:latin typeface="Arial" panose="020B0604020202020204" pitchFamily="34" charset="0"/>
              <a:cs typeface="Arial" panose="020B0604020202020204" pitchFamily="34" charset="0"/>
            </a:endParaRPr>
          </a:p>
          <a:p>
            <a:pPr marL="285750" indent="-285750">
              <a:lnSpc>
                <a:spcPct val="90000"/>
              </a:lnSpc>
              <a:buFont typeface="Arial" pitchFamily="34" charset="0"/>
              <a:buChar char="●"/>
              <a:defRPr/>
            </a:pPr>
            <a:endParaRPr lang="en-US" sz="1800" b="0" i="0" dirty="0">
              <a:solidFill>
                <a:srgbClr val="1C1D1E"/>
              </a:solidFill>
              <a:effectLst/>
              <a:latin typeface="Arial" panose="020B0604020202020204" pitchFamily="34" charset="0"/>
              <a:cs typeface="Arial" panose="020B0604020202020204" pitchFamily="34" charset="0"/>
            </a:endParaRPr>
          </a:p>
          <a:p>
            <a:pPr>
              <a:lnSpc>
                <a:spcPct val="95000"/>
              </a:lnSpc>
              <a:defRPr/>
            </a:pPr>
            <a:endParaRPr lang="en-US" sz="1800" dirty="0">
              <a:solidFill>
                <a:prstClr val="black"/>
              </a:solidFill>
              <a:latin typeface="Arial" panose="020B0604020202020204" pitchFamily="34" charset="0"/>
              <a:cs typeface="Arial" panose="020B0604020202020204" pitchFamily="34" charset="0"/>
            </a:endParaRPr>
          </a:p>
        </p:txBody>
      </p:sp>
      <p:sp>
        <p:nvSpPr>
          <p:cNvPr id="3076" name="Rectangle 5"/>
          <p:cNvSpPr>
            <a:spLocks noChangeArrowheads="1"/>
          </p:cNvSpPr>
          <p:nvPr/>
        </p:nvSpPr>
        <p:spPr bwMode="auto">
          <a:xfrm>
            <a:off x="139165" y="234881"/>
            <a:ext cx="117008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2400" b="1" dirty="0">
                <a:solidFill>
                  <a:srgbClr val="006600"/>
                </a:solidFill>
                <a:latin typeface="Arial" panose="020B0604020202020204" pitchFamily="34" charset="0"/>
              </a:rPr>
              <a:t>Simultaneous large wildfires will increase in the Western US</a:t>
            </a:r>
          </a:p>
        </p:txBody>
      </p:sp>
      <p:sp>
        <p:nvSpPr>
          <p:cNvPr id="3078" name="TextBox 9"/>
          <p:cNvSpPr txBox="1">
            <a:spLocks noChangeArrowheads="1"/>
          </p:cNvSpPr>
          <p:nvPr/>
        </p:nvSpPr>
        <p:spPr bwMode="auto">
          <a:xfrm>
            <a:off x="6914584" y="4621284"/>
            <a:ext cx="4840629" cy="142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lnSpc>
                <a:spcPct val="90000"/>
              </a:lnSpc>
              <a:spcBef>
                <a:spcPts val="0"/>
              </a:spcBef>
              <a:buNone/>
            </a:pPr>
            <a:r>
              <a:rPr lang="en-US" altLang="en-US" sz="1200" dirty="0">
                <a:latin typeface="Arial" panose="020B0604020202020204" pitchFamily="34" charset="0"/>
              </a:rPr>
              <a:t>Map of Western US GACCs (Geographic Area Coordination Centers, administrative divisions used in wildfire management, upper left) and their associated historical 1-, 2-, 5-, and 10-year return levels of simultaneity (upper right).  Lower left boxplot shows projected increases in 10-year returns for different 30-year windows, color-coded by GACC.  Lower-right boxplot shows projected changes in seasonal variation of simultaneity at the 1-year return level for the Rocky Mountain GACC (red).</a:t>
            </a:r>
          </a:p>
        </p:txBody>
      </p:sp>
      <p:sp>
        <p:nvSpPr>
          <p:cNvPr id="9" name="Rectangle 4">
            <a:extLst>
              <a:ext uri="{FF2B5EF4-FFF2-40B4-BE49-F238E27FC236}">
                <a16:creationId xmlns:a16="http://schemas.microsoft.com/office/drawing/2014/main" id="{0D711938-5F57-4CD6-8D4E-B80CB7329BE0}"/>
              </a:ext>
            </a:extLst>
          </p:cNvPr>
          <p:cNvSpPr>
            <a:spLocks noChangeArrowheads="1"/>
          </p:cNvSpPr>
          <p:nvPr/>
        </p:nvSpPr>
        <p:spPr bwMode="auto">
          <a:xfrm>
            <a:off x="38353" y="3978272"/>
            <a:ext cx="6742756" cy="2193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5000"/>
              </a:lnSpc>
              <a:buFontTx/>
              <a:buNone/>
            </a:pPr>
            <a:r>
              <a:rPr lang="en-US" altLang="en-US" sz="2000" b="1" dirty="0">
                <a:solidFill>
                  <a:srgbClr val="006600"/>
                </a:solidFill>
                <a:latin typeface="Arial" panose="020B0604020202020204" pitchFamily="34" charset="0"/>
                <a:cs typeface="Arial" panose="020B0604020202020204" pitchFamily="34" charset="0"/>
              </a:rPr>
              <a:t>Significance and Impact</a:t>
            </a:r>
          </a:p>
          <a:p>
            <a:pPr eaLnBrk="1" hangingPunct="1">
              <a:lnSpc>
                <a:spcPct val="90000"/>
              </a:lnSpc>
            </a:pPr>
            <a:r>
              <a:rPr lang="en-US" sz="1400" b="0" i="0" dirty="0">
                <a:solidFill>
                  <a:srgbClr val="1C1D1E"/>
                </a:solidFill>
                <a:effectLst/>
                <a:latin typeface="Arial" panose="020B0604020202020204" pitchFamily="34" charset="0"/>
                <a:cs typeface="Arial" panose="020B0604020202020204" pitchFamily="34" charset="0"/>
              </a:rPr>
              <a:t>In all regions, the models project a longer season of high simultaneity when wildfires compete for suppression resources, with a slightly earlier start and notably later end. Most of the Western US is projected to see numbers of simultaneous 1000+ acre fires that historically occurred once every ten years happening once every five years, or even more frequently. These changes would negatively impact the effectiveness of fire response. </a:t>
            </a:r>
          </a:p>
        </p:txBody>
      </p:sp>
      <p:sp>
        <p:nvSpPr>
          <p:cNvPr id="10" name="Rectangle 4">
            <a:extLst>
              <a:ext uri="{FF2B5EF4-FFF2-40B4-BE49-F238E27FC236}">
                <a16:creationId xmlns:a16="http://schemas.microsoft.com/office/drawing/2014/main" id="{8B1C6242-7ACF-4806-8730-C141EE592133}"/>
              </a:ext>
            </a:extLst>
          </p:cNvPr>
          <p:cNvSpPr>
            <a:spLocks noChangeArrowheads="1"/>
          </p:cNvSpPr>
          <p:nvPr/>
        </p:nvSpPr>
        <p:spPr bwMode="auto">
          <a:xfrm>
            <a:off x="76201" y="2149472"/>
            <a:ext cx="6553199"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Approach and Findings</a:t>
            </a:r>
          </a:p>
          <a:p>
            <a:pPr>
              <a:lnSpc>
                <a:spcPct val="90000"/>
              </a:lnSpc>
              <a:defRPr/>
            </a:pPr>
            <a:r>
              <a:rPr lang="en-US" sz="1400" dirty="0">
                <a:solidFill>
                  <a:srgbClr val="1C1D1E"/>
                </a:solidFill>
                <a:latin typeface="Arial" panose="020B0604020202020204" pitchFamily="34" charset="0"/>
                <a:cs typeface="Arial" panose="020B0604020202020204" pitchFamily="34" charset="0"/>
              </a:rPr>
              <a:t>We modelled historical wildfire simultaneity as a function of fire weather index using statistical models trained on observed climate and fire data.  We then applied these models to regional climate model simulations of the 21st century from the NA-CORDEX data archive. The results project increases in the number of simultaneous 1000+ acre fires in every part of the Western US at multiple return periods. These increases are more pronounced at higher levels of simultaneity, especially in the Northern Rockies region.</a:t>
            </a:r>
            <a:endParaRPr lang="en-US" sz="1400" b="0" i="0" dirty="0">
              <a:solidFill>
                <a:srgbClr val="1C1D1E"/>
              </a:solidFill>
              <a:effectLst/>
              <a:latin typeface="Arial" panose="020B0604020202020204" pitchFamily="34" charset="0"/>
              <a:cs typeface="Arial" panose="020B0604020202020204" pitchFamily="34" charset="0"/>
            </a:endParaRPr>
          </a:p>
        </p:txBody>
      </p:sp>
      <p:sp>
        <p:nvSpPr>
          <p:cNvPr id="3077" name="Text Box 6"/>
          <p:cNvSpPr txBox="1">
            <a:spLocks noChangeArrowheads="1"/>
          </p:cNvSpPr>
          <p:nvPr/>
        </p:nvSpPr>
        <p:spPr bwMode="auto">
          <a:xfrm>
            <a:off x="76201" y="5540881"/>
            <a:ext cx="6742756" cy="60016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100" b="0" i="0" dirty="0">
                <a:solidFill>
                  <a:srgbClr val="106536"/>
                </a:solidFill>
                <a:effectLst/>
                <a:latin typeface="Arial" panose="020B0604020202020204" pitchFamily="34" charset="0"/>
              </a:rPr>
              <a:t>McGinnis S, Kessenich L, Mearns L, Cullen A, </a:t>
            </a:r>
            <a:r>
              <a:rPr lang="en-US" sz="1100" b="0" i="0" dirty="0" err="1">
                <a:solidFill>
                  <a:srgbClr val="106536"/>
                </a:solidFill>
                <a:effectLst/>
                <a:latin typeface="Arial" panose="020B0604020202020204" pitchFamily="34" charset="0"/>
              </a:rPr>
              <a:t>Podschwit</a:t>
            </a:r>
            <a:r>
              <a:rPr lang="en-US" sz="1100" b="0" i="0" dirty="0">
                <a:solidFill>
                  <a:srgbClr val="106536"/>
                </a:solidFill>
                <a:effectLst/>
                <a:latin typeface="Arial" panose="020B0604020202020204" pitchFamily="34" charset="0"/>
              </a:rPr>
              <a:t> H, Bukovsky M (2023) Future regional increases in simultaneous large Western USA wildfires. </a:t>
            </a:r>
            <a:r>
              <a:rPr lang="en-US" sz="1100" b="0" i="1" dirty="0">
                <a:solidFill>
                  <a:srgbClr val="106536"/>
                </a:solidFill>
                <a:effectLst/>
                <a:latin typeface="Arial" panose="020B0604020202020204" pitchFamily="34" charset="0"/>
              </a:rPr>
              <a:t>International Journal of Wildland Fire</a:t>
            </a:r>
            <a:r>
              <a:rPr lang="en-US" sz="1100" b="0" i="0" dirty="0">
                <a:solidFill>
                  <a:srgbClr val="106536"/>
                </a:solidFill>
                <a:effectLst/>
                <a:latin typeface="Arial" panose="020B0604020202020204" pitchFamily="34" charset="0"/>
              </a:rPr>
              <a:t>, 32(9):1304–1314. </a:t>
            </a:r>
            <a:r>
              <a:rPr lang="en-US" sz="1100" b="0" i="0" dirty="0">
                <a:solidFill>
                  <a:schemeClr val="tx2"/>
                </a:solidFill>
                <a:effectLst/>
                <a:latin typeface="Arial" panose="020B0604020202020204" pitchFamily="34" charset="0"/>
                <a:hlinkClick r:id="rId3">
                  <a:extLst>
                    <a:ext uri="{A12FA001-AC4F-418D-AE19-62706E023703}">
                      <ahyp:hlinkClr xmlns:ahyp="http://schemas.microsoft.com/office/drawing/2018/hyperlinkcolor" val="tx"/>
                    </a:ext>
                  </a:extLst>
                </a:hlinkClick>
              </a:rPr>
              <a:t>https://doi.org/10.1071/WF22107</a:t>
            </a:r>
            <a:r>
              <a:rPr lang="en-US" sz="1100" b="0" i="0" dirty="0">
                <a:solidFill>
                  <a:schemeClr val="tx2"/>
                </a:solidFill>
                <a:effectLst/>
                <a:latin typeface="Arial" panose="020B0604020202020204" pitchFamily="34" charset="0"/>
              </a:rPr>
              <a:t> </a:t>
            </a:r>
            <a:endParaRPr lang="en-US" altLang="en-US" sz="1400" dirty="0">
              <a:solidFill>
                <a:schemeClr val="tx2"/>
              </a:solidFill>
              <a:latin typeface="+mn-lt"/>
            </a:endParaRPr>
          </a:p>
        </p:txBody>
      </p:sp>
      <p:sp>
        <p:nvSpPr>
          <p:cNvPr id="13" name="Rectangle 235">
            <a:extLst>
              <a:ext uri="{FF2B5EF4-FFF2-40B4-BE49-F238E27FC236}">
                <a16:creationId xmlns:a16="http://schemas.microsoft.com/office/drawing/2014/main" id="{21B71F70-0558-4303-9547-B61E5C46180B}"/>
              </a:ext>
            </a:extLst>
          </p:cNvPr>
          <p:cNvSpPr>
            <a:spLocks noChangeArrowheads="1"/>
          </p:cNvSpPr>
          <p:nvPr/>
        </p:nvSpPr>
        <p:spPr bwMode="auto">
          <a:xfrm>
            <a:off x="5047825" y="6465071"/>
            <a:ext cx="6564313" cy="223837"/>
          </a:xfrm>
          <a:prstGeom prst="rect">
            <a:avLst/>
          </a:prstGeom>
          <a:noFill/>
          <a:ln w="9525">
            <a:noFill/>
            <a:miter lim="800000"/>
            <a:headEnd/>
            <a:tailEnd/>
          </a:ln>
        </p:spPr>
        <p:txBody>
          <a:bodyPr>
            <a:prstTxWarp prst="textNoShape">
              <a:avLst/>
            </a:prstTxWarp>
          </a:bodyPr>
          <a:lstStyle/>
          <a:p>
            <a:pPr marL="171450" indent="-171450" algn="r" eaLnBrk="0" hangingPunct="0">
              <a:lnSpc>
                <a:spcPct val="90000"/>
              </a:lnSpc>
            </a:pPr>
            <a:r>
              <a:rPr lang="en-US" sz="1200" b="1" dirty="0">
                <a:solidFill>
                  <a:srgbClr val="106433"/>
                </a:solidFill>
                <a:latin typeface="Arial Nova" panose="020B0504020202020204" pitchFamily="34" charset="0"/>
                <a:ea typeface="Rod" charset="0"/>
                <a:cs typeface="Rod" charset="0"/>
              </a:rPr>
              <a:t>Department of Energy  •  Office of Science  •  Biological and Environmental Research</a:t>
            </a:r>
          </a:p>
        </p:txBody>
      </p:sp>
      <p:sp>
        <p:nvSpPr>
          <p:cNvPr id="5" name="TextBox 9">
            <a:extLst>
              <a:ext uri="{FF2B5EF4-FFF2-40B4-BE49-F238E27FC236}">
                <a16:creationId xmlns:a16="http://schemas.microsoft.com/office/drawing/2014/main" id="{DC85BF24-B36B-624D-5B58-16C7354888A4}"/>
              </a:ext>
            </a:extLst>
          </p:cNvPr>
          <p:cNvSpPr txBox="1">
            <a:spLocks noChangeArrowheads="1"/>
          </p:cNvSpPr>
          <p:nvPr/>
        </p:nvSpPr>
        <p:spPr bwMode="auto">
          <a:xfrm>
            <a:off x="8906549" y="2580422"/>
            <a:ext cx="11518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lnSpc>
                <a:spcPct val="90000"/>
              </a:lnSpc>
              <a:spcBef>
                <a:spcPts val="0"/>
              </a:spcBef>
              <a:buNone/>
            </a:pPr>
            <a:r>
              <a:rPr lang="en-US" altLang="en-US" sz="2000" dirty="0">
                <a:solidFill>
                  <a:schemeClr val="bg1"/>
                </a:solidFill>
                <a:latin typeface="Arial" panose="020B0604020202020204" pitchFamily="34" charset="0"/>
              </a:rPr>
              <a:t>Figure</a:t>
            </a:r>
          </a:p>
        </p:txBody>
      </p:sp>
      <p:pic>
        <p:nvPicPr>
          <p:cNvPr id="3" name="Picture 2">
            <a:extLst>
              <a:ext uri="{FF2B5EF4-FFF2-40B4-BE49-F238E27FC236}">
                <a16:creationId xmlns:a16="http://schemas.microsoft.com/office/drawing/2014/main" id="{F109CA05-CE80-0F8D-9D23-4BD4E43130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99367" y="1043464"/>
            <a:ext cx="4840629" cy="3294089"/>
          </a:xfrm>
          <a:prstGeom prst="rect">
            <a:avLst/>
          </a:prstGeom>
          <a:ln w="25400">
            <a:solidFill>
              <a:srgbClr val="106536"/>
            </a:solidFill>
          </a:ln>
        </p:spPr>
      </p:pic>
    </p:spTree>
    <p:extLst>
      <p:ext uri="{BB962C8B-B14F-4D97-AF65-F5344CB8AC3E}">
        <p14:creationId xmlns:p14="http://schemas.microsoft.com/office/powerpoint/2010/main" val="9619923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Y 2017 BER Transition briefing MRR 02102017 Gary Tris Todd.pptx" id="{950876FA-45CC-4CBB-8EB8-94848769055F}" vid="{E060FB21-235D-4E61-AB69-C8AF0AE30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f1a08c3-14da-4669-a81b-4822034d70c2">
      <Terms xmlns="http://schemas.microsoft.com/office/infopath/2007/PartnerControls"/>
    </lcf76f155ced4ddcb4097134ff3c332f>
    <TaxCatchAll xmlns="5cece13e-3376-4417-9525-be60b11a89a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7EE2EA1CCEDFE42ABC93D9292C873B0" ma:contentTypeVersion="15" ma:contentTypeDescription="Create a new document." ma:contentTypeScope="" ma:versionID="d0e421adeeb29216af584de8cfaaa04a">
  <xsd:schema xmlns:xsd="http://www.w3.org/2001/XMLSchema" xmlns:xs="http://www.w3.org/2001/XMLSchema" xmlns:p="http://schemas.microsoft.com/office/2006/metadata/properties" xmlns:ns2="c984396b-6b2b-4702-b0ed-ddd4650c9569" xmlns:ns3="df1a08c3-14da-4669-a81b-4822034d70c2" xmlns:ns4="5cece13e-3376-4417-9525-be60b11a89a8" targetNamespace="http://schemas.microsoft.com/office/2006/metadata/properties" ma:root="true" ma:fieldsID="2635d5d37e702e062bf6f3db5e2ece6e" ns2:_="" ns3:_="" ns4:_="">
    <xsd:import namespace="c984396b-6b2b-4702-b0ed-ddd4650c9569"/>
    <xsd:import namespace="df1a08c3-14da-4669-a81b-4822034d70c2"/>
    <xsd:import namespace="5cece13e-3376-4417-9525-be60b11a8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4396b-6b2b-4702-b0ed-ddd4650c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1a08c3-14da-4669-a81b-4822034d70c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1dbef186-2c9c-465c-b98c-3ee97403fb82}" ma:internalName="TaxCatchAll" ma:showField="CatchAllData" ma:web="c984396b-6b2b-4702-b0ed-ddd4650c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913A82-260E-4EE4-B3B5-558A6A351E7F}">
  <ds:schemaRefs>
    <ds:schemaRef ds:uri="5cece13e-3376-4417-9525-be60b11a89a8"/>
    <ds:schemaRef ds:uri="http://purl.org/dc/terms/"/>
    <ds:schemaRef ds:uri="http://purl.org/dc/dcmitype/"/>
    <ds:schemaRef ds:uri="http://schemas.openxmlformats.org/package/2006/metadata/core-properties"/>
    <ds:schemaRef ds:uri="df1a08c3-14da-4669-a81b-4822034d70c2"/>
    <ds:schemaRef ds:uri="http://purl.org/dc/elements/1.1/"/>
    <ds:schemaRef ds:uri="http://schemas.microsoft.com/office/2006/metadata/properties"/>
    <ds:schemaRef ds:uri="http://schemas.microsoft.com/office/2006/documentManagement/types"/>
    <ds:schemaRef ds:uri="c984396b-6b2b-4702-b0ed-ddd4650c9569"/>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426A0052-45CF-4915-8A3A-5A80A05D3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4396b-6b2b-4702-b0ed-ddd4650c9569"/>
    <ds:schemaRef ds:uri="df1a08c3-14da-4669-a81b-4822034d70c2"/>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65C4C2-4478-4D9E-A6A1-E2DBA1C29A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 template</Template>
  <TotalTime>7377</TotalTime>
  <Words>387</Words>
  <Application>Microsoft Macintosh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Nova</vt:lpstr>
      <vt:lpstr>Calibri</vt:lpstr>
      <vt:lpstr>Times New Roman</vt:lpstr>
      <vt:lpstr>1_Office Theme</vt:lpstr>
      <vt:lpstr>PowerPoint Presentation</vt:lpstr>
    </vt:vector>
  </TitlesOfParts>
  <Company>US Department of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 Tristram</dc:creator>
  <cp:lastModifiedBy>Seth McGinnis</cp:lastModifiedBy>
  <cp:revision>132</cp:revision>
  <cp:lastPrinted>2022-03-28T16:23:10Z</cp:lastPrinted>
  <dcterms:created xsi:type="dcterms:W3CDTF">2019-02-27T15:57:00Z</dcterms:created>
  <dcterms:modified xsi:type="dcterms:W3CDTF">2023-10-19T21:47:52Z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0x01010007EE2EA1CCEDFE42ABC93D9292C873B0</vt:lpwstr>
  </property>
  <property fmtid="{D5CDD505-2E9C-101B-9397-08002B2CF9AE}" pid="3" name="MediaServiceImageTags">
    <vt:lpwstr/>
  </property>
</Properties>
</file>