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7160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4"/>
    <p:restoredTop sz="96966"/>
  </p:normalViewPr>
  <p:slideViewPr>
    <p:cSldViewPr snapToGrid="0">
      <p:cViewPr>
        <p:scale>
          <a:sx n="130" d="100"/>
          <a:sy n="130" d="100"/>
        </p:scale>
        <p:origin x="1088" y="1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197187"/>
            <a:ext cx="1028700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842174"/>
            <a:ext cx="102870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6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7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389467"/>
            <a:ext cx="2957513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389467"/>
            <a:ext cx="8701088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8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6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823721"/>
            <a:ext cx="1183005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4895428"/>
            <a:ext cx="1183005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7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1947333"/>
            <a:ext cx="582930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1947333"/>
            <a:ext cx="582930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389467"/>
            <a:ext cx="1183005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793241"/>
            <a:ext cx="580251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672080"/>
            <a:ext cx="5802510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793241"/>
            <a:ext cx="5831087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672080"/>
            <a:ext cx="5831087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2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1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87680"/>
            <a:ext cx="4423767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053254"/>
            <a:ext cx="6943725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194560"/>
            <a:ext cx="4423767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87680"/>
            <a:ext cx="4423767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053254"/>
            <a:ext cx="6943725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194560"/>
            <a:ext cx="4423767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3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389467"/>
            <a:ext cx="1183005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1947333"/>
            <a:ext cx="1183005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6780107"/>
            <a:ext cx="30861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CEBB1D-025A-B048-869C-6F198971EB4E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6780107"/>
            <a:ext cx="462915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6780107"/>
            <a:ext cx="30861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F65CD9-CCD1-7346-90D8-3D1B7BF0C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3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doi.org/10.1029/2024EF00456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361A795-5059-BA52-5BF5-4810FD67AAAD}"/>
              </a:ext>
            </a:extLst>
          </p:cNvPr>
          <p:cNvGrpSpPr/>
          <p:nvPr/>
        </p:nvGrpSpPr>
        <p:grpSpPr>
          <a:xfrm>
            <a:off x="7747499" y="520799"/>
            <a:ext cx="5560343" cy="2835778"/>
            <a:chOff x="7712516" y="603176"/>
            <a:chExt cx="5560343" cy="2835778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6C27419-12CE-4A66-9975-A007EDD0448F}"/>
                </a:ext>
              </a:extLst>
            </p:cNvPr>
            <p:cNvGrpSpPr/>
            <p:nvPr/>
          </p:nvGrpSpPr>
          <p:grpSpPr>
            <a:xfrm>
              <a:off x="7712516" y="603176"/>
              <a:ext cx="5089085" cy="2835778"/>
              <a:chOff x="7954253" y="603176"/>
              <a:chExt cx="5089085" cy="2835778"/>
            </a:xfrm>
          </p:grpSpPr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4700777A-F30F-7C0E-7595-81174B3997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5389"/>
              <a:stretch/>
            </p:blipFill>
            <p:spPr>
              <a:xfrm>
                <a:off x="7954253" y="603176"/>
                <a:ext cx="5089085" cy="2835778"/>
              </a:xfrm>
              <a:prstGeom prst="rect">
                <a:avLst/>
              </a:prstGeom>
            </p:spPr>
          </p:pic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AE93966-323E-5A28-15EE-B68CD8F0B7C2}"/>
                  </a:ext>
                </a:extLst>
              </p:cNvPr>
              <p:cNvSpPr txBox="1"/>
              <p:nvPr/>
            </p:nvSpPr>
            <p:spPr>
              <a:xfrm>
                <a:off x="8639385" y="1432222"/>
                <a:ext cx="15359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/>
                  <a:t>Climate model forcing</a:t>
                </a:r>
              </a:p>
            </p:txBody>
          </p:sp>
        </p:grp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C76EDA34-0FA1-3B40-6E93-F7CC91C159E3}"/>
                </a:ext>
              </a:extLst>
            </p:cNvPr>
            <p:cNvCxnSpPr>
              <a:cxnSpLocks/>
            </p:cNvCxnSpPr>
            <p:nvPr/>
          </p:nvCxnSpPr>
          <p:spPr>
            <a:xfrm>
              <a:off x="12986389" y="1261241"/>
              <a:ext cx="0" cy="1912883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BB7C453-3C3C-B1FC-D9BE-68C592F4BF3C}"/>
                </a:ext>
              </a:extLst>
            </p:cNvPr>
            <p:cNvSpPr txBox="1"/>
            <p:nvPr/>
          </p:nvSpPr>
          <p:spPr>
            <a:xfrm rot="16200000">
              <a:off x="12126712" y="2079182"/>
              <a:ext cx="20152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accent5"/>
                  </a:solidFill>
                </a:rPr>
                <a:t>Including ice-shelf collapse</a:t>
              </a:r>
            </a:p>
          </p:txBody>
        </p:sp>
      </p:grpSp>
      <p:sp>
        <p:nvSpPr>
          <p:cNvPr id="16" name="Rectangle 235">
            <a:extLst>
              <a:ext uri="{FF2B5EF4-FFF2-40B4-BE49-F238E27FC236}">
                <a16:creationId xmlns:a16="http://schemas.microsoft.com/office/drawing/2014/main" id="{26B84F33-A974-7EF4-668E-3F595F809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7" y="7074449"/>
            <a:ext cx="5383467" cy="17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eaLnBrk="0" hangingPunct="0">
              <a:lnSpc>
                <a:spcPct val="90000"/>
              </a:lnSpc>
            </a:pPr>
            <a:r>
              <a:rPr lang="en-US" sz="10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DD6B07-C1AC-4D7C-B372-BD7BAF9CA505}"/>
              </a:ext>
            </a:extLst>
          </p:cNvPr>
          <p:cNvCxnSpPr>
            <a:cxnSpLocks/>
          </p:cNvCxnSpPr>
          <p:nvPr/>
        </p:nvCxnSpPr>
        <p:spPr>
          <a:xfrm>
            <a:off x="566058" y="608094"/>
            <a:ext cx="12556826" cy="1222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A green text on a white background&#10;&#10;Description automatically generated">
            <a:extLst>
              <a:ext uri="{FF2B5EF4-FFF2-40B4-BE49-F238E27FC236}">
                <a16:creationId xmlns:a16="http://schemas.microsoft.com/office/drawing/2014/main" id="{9C5F04BD-C614-8D7A-C2D8-EA31FDA91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01" y="6513192"/>
            <a:ext cx="2629810" cy="49212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B6E7E1C-0E72-0B6F-FB18-33DC3DD3B297}"/>
              </a:ext>
            </a:extLst>
          </p:cNvPr>
          <p:cNvSpPr txBox="1"/>
          <p:nvPr/>
        </p:nvSpPr>
        <p:spPr>
          <a:xfrm>
            <a:off x="16077" y="84664"/>
            <a:ext cx="13699923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7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Extending Projections of the Antarctic Ice Sheet Contribution to Sea-Level Rise to 2300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48B4DA5-35E3-C0E1-D16B-DF08FEE79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144" y="659286"/>
            <a:ext cx="7250788" cy="5248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300" b="1" kern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Objective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5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Generate community-based projections of the contribution of the Antarctic Ice Sheet to sea-level rise through 2300, extending previous model intercomparison results that ended in 2100</a:t>
            </a:r>
          </a:p>
          <a:p>
            <a:pPr marL="231775" indent="-231775">
              <a:lnSpc>
                <a:spcPct val="95000"/>
              </a:lnSpc>
              <a:defRPr/>
            </a:pPr>
            <a:endParaRPr lang="en-US" sz="800" b="1" kern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31775" indent="-231775">
              <a:lnSpc>
                <a:spcPct val="95000"/>
              </a:lnSpc>
              <a:defRPr/>
            </a:pPr>
            <a:r>
              <a:rPr lang="en-US" sz="2300" b="1" kern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Approach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5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ice-sheet models, including E3SM’s ice-sheet component, MALI, performed experiments forced by atmosphere and ocean conditions from 4 climate models run through 2300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5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MALI configuration was among the models with highest resolution and best match to historical observations and the model with highest fidelity velocity solver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endParaRPr lang="en-US" altLang="en-US" sz="800" b="1" kern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300" b="1" kern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Findings &amp; Impact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5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Sea-level contribution from Antarctica under high greenhouse gas scenarios is less than 0.3 meter at 2100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50" b="1" dirty="0">
                <a:latin typeface="Arial" panose="020B0604020202020204" pitchFamily="34" charset="0"/>
                <a:cs typeface="Arial" panose="020B0604020202020204" pitchFamily="34" charset="0"/>
              </a:rPr>
              <a:t>At 2300, sea-level rise contribution ranges from -0.6 to</a:t>
            </a:r>
            <a:r>
              <a:rPr lang="en-US" sz="185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over 4 meters, </a:t>
            </a:r>
            <a:r>
              <a:rPr lang="en-US" sz="185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indicating large uncertainty in future Antarctic Ice Sheet behavior (Fig. 1)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50" dirty="0">
                <a:latin typeface="Arial" panose="020B0604020202020204" pitchFamily="34" charset="0"/>
                <a:cs typeface="Arial" panose="020B0604020202020204" pitchFamily="34" charset="0"/>
              </a:rPr>
              <a:t>Projections with MALI tend to be higher than most other high resolution models (Fig. 2)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50" dirty="0">
                <a:latin typeface="Arial" panose="020B0604020202020204" pitchFamily="34" charset="0"/>
                <a:cs typeface="Arial" panose="020B0604020202020204" pitchFamily="34" charset="0"/>
              </a:rPr>
              <a:t>About one third of participating models predict loss of West Antarctic Ice Sheet by 2300 under high emissions (Fig. 3)</a:t>
            </a:r>
          </a:p>
          <a:p>
            <a:pPr marL="283464" indent="-283464">
              <a:lnSpc>
                <a:spcPct val="90000"/>
              </a:lnSpc>
              <a:buFont typeface="Arial" panose="020B0604020202020204" pitchFamily="34" charset="0"/>
              <a:buChar char="●"/>
            </a:pPr>
            <a:endParaRPr lang="en-US" sz="185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1AD5C83E-DC1F-9719-0256-8AD707A5D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771" y="6121866"/>
            <a:ext cx="33572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en-US" sz="13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2: </a:t>
            </a:r>
            <a:r>
              <a:rPr lang="en-US" altLang="en-US" sz="13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 in projections for each ice-sheet model with MALI highlighted</a:t>
            </a:r>
            <a:endParaRPr lang="en-US" altLang="en-US" sz="130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D1789CA-248C-EBED-FDB7-45642759F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195" y="6660612"/>
            <a:ext cx="6249404" cy="6001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1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Citation</a:t>
            </a:r>
            <a:r>
              <a:rPr lang="en-US" sz="11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H. </a:t>
            </a:r>
            <a:r>
              <a:rPr lang="en-US" sz="11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Seroussi and 52 others, incl. X. Asay-Davis, H. Han, T. Hillebrand, M. Hoffman. 2024. “Evolution of the Antarctic Ice Sheet Over the Next Three Centuries From an ISMIP6 Model Ensemble.” </a:t>
            </a:r>
            <a:r>
              <a:rPr lang="en-US" sz="1100" i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Earth’s Future</a:t>
            </a:r>
            <a:r>
              <a:rPr lang="en-US" sz="11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12 (9): e2024EF004561. </a:t>
            </a:r>
            <a:r>
              <a:rPr lang="en-US" sz="1100"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https://doi.org/10.1029/2024EF004561</a:t>
            </a:r>
            <a:r>
              <a:rPr lang="en-US" sz="11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A257638-C255-355C-6F9C-9AF6E7E28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552" y="6786971"/>
            <a:ext cx="1768964" cy="34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F01E8049-58D2-3FED-D062-B27C3CAF0309}"/>
              </a:ext>
            </a:extLst>
          </p:cNvPr>
          <p:cNvGrpSpPr/>
          <p:nvPr/>
        </p:nvGrpSpPr>
        <p:grpSpPr>
          <a:xfrm>
            <a:off x="7826662" y="3652588"/>
            <a:ext cx="2699500" cy="2480879"/>
            <a:chOff x="8007054" y="3791216"/>
            <a:chExt cx="2699500" cy="2480879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C4EBEB06-C385-4FF9-F3B6-941C22B2317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007054" y="3791216"/>
              <a:ext cx="2699500" cy="2480879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34184C4-D514-1406-6379-B6298456454C}"/>
                </a:ext>
              </a:extLst>
            </p:cNvPr>
            <p:cNvSpPr/>
            <p:nvPr/>
          </p:nvSpPr>
          <p:spPr>
            <a:xfrm>
              <a:off x="8669318" y="3999722"/>
              <a:ext cx="111968" cy="2096278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TextBox 9">
            <a:extLst>
              <a:ext uri="{FF2B5EF4-FFF2-40B4-BE49-F238E27FC236}">
                <a16:creationId xmlns:a16="http://schemas.microsoft.com/office/drawing/2014/main" id="{243C1429-BBEF-8099-2810-700689658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3346" y="6120659"/>
            <a:ext cx="296656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en-US" sz="13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3: </a:t>
            </a:r>
            <a:r>
              <a:rPr lang="en-US" altLang="en-US" sz="13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Likelihood of modeled retreat across ensemble</a:t>
            </a:r>
            <a:endParaRPr lang="en-US" altLang="en-US" sz="130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740861A-3055-D985-81CC-B93B074B7457}"/>
              </a:ext>
            </a:extLst>
          </p:cNvPr>
          <p:cNvGrpSpPr/>
          <p:nvPr/>
        </p:nvGrpSpPr>
        <p:grpSpPr>
          <a:xfrm>
            <a:off x="10830558" y="3670983"/>
            <a:ext cx="2815232" cy="2476500"/>
            <a:chOff x="10830558" y="3670983"/>
            <a:chExt cx="2815232" cy="2476500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582B40FB-05C4-D259-94F1-E48C91EF30E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830558" y="3670983"/>
              <a:ext cx="2527300" cy="2476500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992A93A3-0061-B892-4F26-B673C281572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3337338" y="3782771"/>
              <a:ext cx="308452" cy="2339095"/>
            </a:xfrm>
            <a:prstGeom prst="rect">
              <a:avLst/>
            </a:prstGeom>
          </p:spPr>
        </p:pic>
      </p:grpSp>
      <p:sp>
        <p:nvSpPr>
          <p:cNvPr id="14" name="TextBox 9">
            <a:extLst>
              <a:ext uri="{FF2B5EF4-FFF2-40B4-BE49-F238E27FC236}">
                <a16:creationId xmlns:a16="http://schemas.microsoft.com/office/drawing/2014/main" id="{B7A7C4B7-7C97-0AF2-8310-6E4F6A6E8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4708" y="3207884"/>
            <a:ext cx="559751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en-US" sz="13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1: </a:t>
            </a:r>
            <a:r>
              <a:rPr lang="en-US" altLang="en-US" sz="13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Ice-sheet model projections of Antarctica through 2300.  Range of results including prescribed ice-shelf collapse shown with purple bar.</a:t>
            </a:r>
            <a:endParaRPr lang="en-US" altLang="en-US" sz="130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825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14347</TotalTime>
  <Words>306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Nova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Whicker, Chloe</dc:creator>
  <cp:lastModifiedBy>Hoffman, Matthew</cp:lastModifiedBy>
  <cp:revision>41</cp:revision>
  <dcterms:created xsi:type="dcterms:W3CDTF">2024-04-22T20:36:17Z</dcterms:created>
  <dcterms:modified xsi:type="dcterms:W3CDTF">2024-12-18T20:46:55Z</dcterms:modified>
</cp:coreProperties>
</file>