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6749A6-4ED6-465C-9D8F-D8364539CFEB}" v="3" dt="2023-05-03T16:30:18.6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7739" autoAdjust="0"/>
  </p:normalViewPr>
  <p:slideViewPr>
    <p:cSldViewPr>
      <p:cViewPr varScale="1">
        <p:scale>
          <a:sx n="119" d="100"/>
          <a:sy n="119" d="100"/>
        </p:scale>
        <p:origin x="96" y="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526749A6-4ED6-465C-9D8F-D8364539CFEB}"/>
    <pc:docChg chg="undo custSel modSld">
      <pc:chgData name="Mundy, Beth E" userId="09c03546-1d2d-4d82-89e1-bb5e2a2e687b" providerId="ADAL" clId="{526749A6-4ED6-465C-9D8F-D8364539CFEB}" dt="2023-05-03T16:30:34.320" v="21" actId="20577"/>
      <pc:docMkLst>
        <pc:docMk/>
      </pc:docMkLst>
      <pc:sldChg chg="modSp mod">
        <pc:chgData name="Mundy, Beth E" userId="09c03546-1d2d-4d82-89e1-bb5e2a2e687b" providerId="ADAL" clId="{526749A6-4ED6-465C-9D8F-D8364539CFEB}" dt="2023-05-03T16:30:34.320" v="21" actId="20577"/>
        <pc:sldMkLst>
          <pc:docMk/>
          <pc:sldMk cId="0" sldId="258"/>
        </pc:sldMkLst>
        <pc:spChg chg="mod">
          <ac:chgData name="Mundy, Beth E" userId="09c03546-1d2d-4d82-89e1-bb5e2a2e687b" providerId="ADAL" clId="{526749A6-4ED6-465C-9D8F-D8364539CFEB}" dt="2023-05-03T16:30:05.261" v="9" actId="14100"/>
          <ac:spMkLst>
            <pc:docMk/>
            <pc:sldMk cId="0" sldId="258"/>
            <ac:spMk id="3075" creationId="{00000000-0000-0000-0000-000000000000}"/>
          </ac:spMkLst>
        </pc:spChg>
        <pc:spChg chg="mod">
          <ac:chgData name="Mundy, Beth E" userId="09c03546-1d2d-4d82-89e1-bb5e2a2e687b" providerId="ADAL" clId="{526749A6-4ED6-465C-9D8F-D8364539CFEB}" dt="2023-05-03T16:29:36.009" v="1" actId="20577"/>
          <ac:spMkLst>
            <pc:docMk/>
            <pc:sldMk cId="0" sldId="258"/>
            <ac:spMk id="3076" creationId="{00000000-0000-0000-0000-000000000000}"/>
          </ac:spMkLst>
        </pc:spChg>
        <pc:spChg chg="mod">
          <ac:chgData name="Mundy, Beth E" userId="09c03546-1d2d-4d82-89e1-bb5e2a2e687b" providerId="ADAL" clId="{526749A6-4ED6-465C-9D8F-D8364539CFEB}" dt="2023-05-03T16:30:34.320" v="21" actId="20577"/>
          <ac:spMkLst>
            <pc:docMk/>
            <pc:sldMk cId="0" sldId="258"/>
            <ac:spMk id="307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5/3/2023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5/3/2023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5/3/2023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5/3/2023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5/3/2023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5/3/2023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5/3/2023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6201" y="914400"/>
            <a:ext cx="5715000" cy="584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Characterize the uncertainty of meteorological forcing and hydrological parameters in Community Land Model version 5 (CLM5) hydrological applications over the United States.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Run CLM5 for 464 basins across the United States using ~1,300 ensemble parameter sets and 5 commonly used meteorological forcing datasets.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Cluster the basins into 7 clusters for regional analysis and then extend the 7 clusters to cover the conterminous United States (CONUS) at a resolution of 1/8° grid cell.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Quantify the sensitivity scores of 15 hydrological parameters to 28 hydrological metrics using the Delta moment-independent sensitivity analysis method.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This study identifies the limitations of the default hydrological parameter values in CLM5.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This study provides a benchmark dataset of CLM5 default hydrological performance, parameter sensitivities for 28 hydrological metrics, and large-ensemble outputs for CLM5 hydrological predictions.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>
                <a:solidFill>
                  <a:prstClr val="black"/>
                </a:solidFill>
              </a:rPr>
              <a:t>The CLM5 hydrological datasets can be directly used for a wide variety of applications such as evaluating drought and flood vulnerabilities over different spatial scales ranging from local, to regional, to the full CONUS. 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60106" y="99938"/>
            <a:ext cx="12031894" cy="480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kern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Improving Hydrological Predictions from the Community Land Model version 5</a:t>
            </a:r>
            <a:endParaRPr lang="en-US" sz="2400" dirty="0"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6096000" y="5921514"/>
            <a:ext cx="5410200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Yan, H., Sun. N., Eldardiry, H., Thurber, T., Reed, P., Malek, K., Gupta, R., Kennedy, D., Swenson, S., Wang, L., Li, D., Vernon, C., Burleyson, C., and Rice, J. “Characterizing uncertainty in Community Land Model version 5 hydrological applications in the United States.”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Scientific Data, </a:t>
            </a:r>
            <a:r>
              <a:rPr lang="en-US" altLang="en-US" sz="1000" b="1" dirty="0">
                <a:solidFill>
                  <a:srgbClr val="000000"/>
                </a:solidFill>
                <a:latin typeface="+mn-lt"/>
              </a:rPr>
              <a:t>10</a:t>
            </a:r>
            <a:r>
              <a:rPr lang="en-US" altLang="en-US" sz="1000" b="1" i="1" dirty="0">
                <a:solidFill>
                  <a:srgbClr val="000000"/>
                </a:solidFill>
                <a:latin typeface="+mn-lt"/>
              </a:rPr>
              <a:t>,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187 (2023)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. </a:t>
            </a:r>
            <a:r>
              <a:rPr lang="en-US" altLang="en-US" sz="1000">
                <a:solidFill>
                  <a:srgbClr val="000000"/>
                </a:solidFill>
                <a:latin typeface="+mn-lt"/>
              </a:rPr>
              <a:t>[DOI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: 10.1038</a:t>
            </a:r>
            <a:r>
              <a:rPr lang="en-US" altLang="en-US" sz="1000">
                <a:solidFill>
                  <a:srgbClr val="000000"/>
                </a:solidFill>
                <a:latin typeface="+mn-lt"/>
              </a:rPr>
              <a:t>/s41597-023-02049-7]</a:t>
            </a:r>
            <a:endParaRPr lang="en-US" altLang="en-US" sz="1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5780633" y="4515385"/>
            <a:ext cx="624840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Technical validation of regional mean monthly flow using the NLDAS-2 forcing data in the 7 clusters. The green spread indicates all ~1,300 ensemble members. The red shading indicates the spread for parameter sets that have annual flow bias within 10% of the observed flows. The blue shading indicates the spread for parameter sets that have annual flow bias within 10% of the observed flows and a Nash-Sutcliffe Efficiency (NSE) value of monthly flow above or equal to 0.5. </a:t>
            </a:r>
          </a:p>
        </p:txBody>
      </p:sp>
      <p:pic>
        <p:nvPicPr>
          <p:cNvPr id="1026" name="Picture 2" descr="figure 3">
            <a:extLst>
              <a:ext uri="{FF2B5EF4-FFF2-40B4-BE49-F238E27FC236}">
                <a16:creationId xmlns:a16="http://schemas.microsoft.com/office/drawing/2014/main" id="{740066CD-3015-9D40-9D51-3551F5C00E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0067" y="1371600"/>
            <a:ext cx="6269534" cy="2937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F6AD9F8B4FFE4AB38BD0C762315BE6" ma:contentTypeVersion="12" ma:contentTypeDescription="Create a new document." ma:contentTypeScope="" ma:versionID="e422ebd4274b3a162ca1fec6100d2eff">
  <xsd:schema xmlns:xsd="http://www.w3.org/2001/XMLSchema" xmlns:xs="http://www.w3.org/2001/XMLSchema" xmlns:p="http://schemas.microsoft.com/office/2006/metadata/properties" xmlns:ns2="d8a9b28a-468d-4f89-a24a-ae448d085101" xmlns:ns3="46a18389-f917-48ab-8f10-3a1967a18774" targetNamespace="http://schemas.microsoft.com/office/2006/metadata/properties" ma:root="true" ma:fieldsID="1e56ff8d7fa227df85432f8c13b5b208" ns2:_="" ns3:_="">
    <xsd:import namespace="d8a9b28a-468d-4f89-a24a-ae448d085101"/>
    <xsd:import namespace="46a18389-f917-48ab-8f10-3a1967a187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a9b28a-468d-4f89-a24a-ae448d0851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60f1aaf-6244-4bb9-9bf9-38bf373853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a18389-f917-48ab-8f10-3a1967a1877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5bf9843-7740-4fe6-90cf-0b165ea11b63}" ma:internalName="TaxCatchAll" ma:showField="CatchAllData" ma:web="46a18389-f917-48ab-8f10-3a1967a187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8a9b28a-468d-4f89-a24a-ae448d085101">
      <Terms xmlns="http://schemas.microsoft.com/office/infopath/2007/PartnerControls"/>
    </lcf76f155ced4ddcb4097134ff3c332f>
    <TaxCatchAll xmlns="46a18389-f917-48ab-8f10-3a1967a18774" xsi:nil="true"/>
  </documentManagement>
</p:properties>
</file>

<file path=customXml/itemProps1.xml><?xml version="1.0" encoding="utf-8"?>
<ds:datastoreItem xmlns:ds="http://schemas.openxmlformats.org/officeDocument/2006/customXml" ds:itemID="{E3C549A3-69A4-4111-9D7F-9ED6E69EE5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a9b28a-468d-4f89-a24a-ae448d085101"/>
    <ds:schemaRef ds:uri="46a18389-f917-48ab-8f10-3a1967a187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57D9F0-2B85-430B-8843-0027C0E6F07C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d8a9b28a-468d-4f89-a24a-ae448d085101"/>
    <ds:schemaRef ds:uri="46a18389-f917-48ab-8f10-3a1967a18774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6059</TotalTime>
  <Words>369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10</cp:revision>
  <cp:lastPrinted>2011-05-11T17:30:12Z</cp:lastPrinted>
  <dcterms:created xsi:type="dcterms:W3CDTF">2017-11-02T21:19:41Z</dcterms:created>
  <dcterms:modified xsi:type="dcterms:W3CDTF">2023-05-03T16:30:40Z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0x01010043F6AD9F8B4FFE4AB38BD0C762315BE6</vt:lpwstr>
  </property>
  <property fmtid="{D5CDD505-2E9C-101B-9397-08002B2CF9AE}" pid="4" name="Order">
    <vt:r8>3400</vt:r8>
  </property>
  <property fmtid="{D5CDD505-2E9C-101B-9397-08002B2CF9AE}" pid="5" name="MediaServiceImageTags">
    <vt:lpwstr/>
  </property>
</Properties>
</file>