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9" r:id="rId5"/>
  </p:sldIdLst>
  <p:sldSz cx="12192000" cy="6858000"/>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6" clrIdx="0">
    <p:extLst>
      <p:ext uri="{19B8F6BF-5375-455C-9EA6-DF929625EA0E}">
        <p15:presenceInfo xmlns:p15="http://schemas.microsoft.com/office/powerpoint/2012/main" userId="S::beth.mundy@pnnl.gov::09c03546-1d2d-4d82-89e1-bb5e2a2e687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94" autoAdjust="0"/>
    <p:restoredTop sz="96327" autoAdjust="0"/>
  </p:normalViewPr>
  <p:slideViewPr>
    <p:cSldViewPr>
      <p:cViewPr varScale="1">
        <p:scale>
          <a:sx n="123" d="100"/>
          <a:sy n="123" d="100"/>
        </p:scale>
        <p:origin x="544" y="19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4/25/23</a:t>
            </a:fld>
            <a:endParaRPr lang="en-US" dirty="0"/>
          </a:p>
        </p:txBody>
      </p:sp>
      <p:sp>
        <p:nvSpPr>
          <p:cNvPr id="4" name="Slide Image Placeholder 3"/>
          <p:cNvSpPr>
            <a:spLocks noGrp="1" noRot="1" noChangeAspect="1"/>
          </p:cNvSpPr>
          <p:nvPr>
            <p:ph type="sldImg" idx="2"/>
          </p:nvPr>
        </p:nvSpPr>
        <p:spPr>
          <a:xfrm>
            <a:off x="398463" y="696913"/>
            <a:ext cx="6188075"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xfrm>
            <a:off x="398463" y="696913"/>
            <a:ext cx="6188075" cy="34813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000" dirty="0"/>
          </a:p>
        </p:txBody>
      </p:sp>
    </p:spTree>
    <p:extLst>
      <p:ext uri="{BB962C8B-B14F-4D97-AF65-F5344CB8AC3E}">
        <p14:creationId xmlns:p14="http://schemas.microsoft.com/office/powerpoint/2010/main" val="34762278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4/25/23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4/25/23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4/25/23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4/25/23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4/25/23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4/25/23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4/25/23</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4/25/23</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4/25/23</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4/25/23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4/25/23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4/25/23</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676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152400" y="1215538"/>
            <a:ext cx="5834666" cy="5513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400" b="1" dirty="0">
                <a:solidFill>
                  <a:prstClr val="black"/>
                </a:solidFill>
              </a:rPr>
              <a:t>Objective</a:t>
            </a:r>
          </a:p>
          <a:p>
            <a:pPr marL="285750" indent="-285750">
              <a:spcBef>
                <a:spcPct val="15000"/>
              </a:spcBef>
              <a:buFont typeface="Arial" pitchFamily="34" charset="0"/>
              <a:buChar char="●"/>
              <a:defRPr/>
            </a:pPr>
            <a:r>
              <a:rPr lang="en-US" sz="1400" dirty="0">
                <a:latin typeface="Calibri"/>
                <a:cs typeface="Calibri"/>
              </a:rPr>
              <a:t>Examine the methods of climate-driven hydropower simulation at large spatial scales, from multi-basin regions to the globe, in order to study the effects of changing hydropower on power system reliability and performance as well as identify opportunities for further research and development in the field.</a:t>
            </a:r>
            <a:endParaRPr lang="en-US" sz="1400" dirty="0">
              <a:latin typeface="Calibri"/>
            </a:endParaRPr>
          </a:p>
          <a:p>
            <a:pPr>
              <a:spcBef>
                <a:spcPct val="15000"/>
              </a:spcBef>
              <a:defRPr/>
            </a:pPr>
            <a:endParaRPr lang="en-US" sz="1400" b="1" dirty="0">
              <a:solidFill>
                <a:prstClr val="black"/>
              </a:solidFill>
            </a:endParaRPr>
          </a:p>
          <a:p>
            <a:pPr marL="231775" indent="-231775" algn="ctr">
              <a:spcBef>
                <a:spcPct val="15000"/>
              </a:spcBef>
              <a:defRPr/>
            </a:pPr>
            <a:r>
              <a:rPr lang="en-US" sz="1400" b="1" dirty="0">
                <a:solidFill>
                  <a:prstClr val="black"/>
                </a:solidFill>
              </a:rPr>
              <a:t>Approach</a:t>
            </a:r>
            <a:endParaRPr lang="en-US" sz="1400" dirty="0"/>
          </a:p>
          <a:p>
            <a:pPr marL="285750" indent="-285750">
              <a:spcBef>
                <a:spcPct val="15000"/>
              </a:spcBef>
              <a:buFont typeface="Arial"/>
              <a:buChar char="•"/>
              <a:defRPr/>
            </a:pPr>
            <a:r>
              <a:rPr lang="en-US" sz="1400" dirty="0">
                <a:latin typeface="Calibri"/>
                <a:cs typeface="Arial"/>
              </a:rPr>
              <a:t>Review 45 studies of methods for climate-driven hydropower simulation at large spatial scales. </a:t>
            </a:r>
          </a:p>
          <a:p>
            <a:pPr marL="285750" indent="-285750">
              <a:spcBef>
                <a:spcPct val="15000"/>
              </a:spcBef>
              <a:buFont typeface="Arial"/>
              <a:buChar char="•"/>
              <a:defRPr/>
            </a:pPr>
            <a:r>
              <a:rPr lang="en-US" sz="1400" dirty="0">
                <a:latin typeface="Calibri"/>
                <a:cs typeface="Arial"/>
              </a:rPr>
              <a:t>Identify four approach types based on the complexity of tools and richness of data applied to the problem and categorize the studies. </a:t>
            </a:r>
            <a:endParaRPr lang="en-US" dirty="0"/>
          </a:p>
          <a:p>
            <a:pPr>
              <a:spcBef>
                <a:spcPct val="15000"/>
              </a:spcBef>
            </a:pPr>
            <a:endParaRPr lang="en-US" sz="1400" dirty="0">
              <a:solidFill>
                <a:srgbClr val="000000"/>
              </a:solidFill>
              <a:latin typeface="Calibri"/>
              <a:cs typeface="Arial"/>
            </a:endParaRPr>
          </a:p>
          <a:p>
            <a:pPr algn="ctr" eaLnBrk="1" hangingPunct="1">
              <a:spcBef>
                <a:spcPct val="15000"/>
              </a:spcBef>
              <a:buFontTx/>
              <a:buNone/>
            </a:pPr>
            <a:r>
              <a:rPr lang="en-US" altLang="en-US" sz="1400" b="1" dirty="0">
                <a:solidFill>
                  <a:srgbClr val="000000"/>
                </a:solidFill>
              </a:rPr>
              <a:t>Impact</a:t>
            </a:r>
          </a:p>
          <a:p>
            <a:pPr marL="285750" indent="-285750">
              <a:buFont typeface="Arial"/>
              <a:buChar char="•"/>
            </a:pPr>
            <a:r>
              <a:rPr lang="en-US" sz="1400" dirty="0">
                <a:latin typeface="Calibri"/>
                <a:cs typeface="Calibri"/>
              </a:rPr>
              <a:t>Studies that include models of reservoir operations have come to dominate the field, while studies that replace detailed hydrological models with statistical or machine learning techniques have yet to proliferate. </a:t>
            </a:r>
          </a:p>
          <a:p>
            <a:pPr marL="285750" indent="-285750">
              <a:buFont typeface="Arial"/>
              <a:buChar char="•"/>
            </a:pPr>
            <a:r>
              <a:rPr lang="en-US" sz="1400" dirty="0">
                <a:latin typeface="Calibri"/>
                <a:cs typeface="Calibri"/>
              </a:rPr>
              <a:t>The transition to increased detail in hydrological and water management modeling is both driven by and beneficial for simulating sub-annual (monthly, weekly) generation during extreme conditions, including drought.</a:t>
            </a:r>
            <a:endParaRPr lang="en-US" sz="1400" dirty="0">
              <a:cs typeface="Calibri"/>
            </a:endParaRPr>
          </a:p>
          <a:p>
            <a:pPr>
              <a:spcBef>
                <a:spcPct val="15000"/>
              </a:spcBef>
              <a:defRPr/>
            </a:pPr>
            <a:endParaRPr lang="en-US" altLang="en-US" sz="1400" dirty="0"/>
          </a:p>
          <a:p>
            <a:pPr marL="285750" indent="-285750">
              <a:spcBef>
                <a:spcPct val="15000"/>
              </a:spcBef>
              <a:buFont typeface="Arial" pitchFamily="34" charset="0"/>
              <a:buChar char="●"/>
              <a:defRPr/>
            </a:pPr>
            <a:endParaRPr lang="en-US" sz="1400" dirty="0"/>
          </a:p>
        </p:txBody>
      </p:sp>
      <p:sp>
        <p:nvSpPr>
          <p:cNvPr id="3076" name="Rectangle 5"/>
          <p:cNvSpPr>
            <a:spLocks noChangeArrowheads="1"/>
          </p:cNvSpPr>
          <p:nvPr/>
        </p:nvSpPr>
        <p:spPr bwMode="auto">
          <a:xfrm>
            <a:off x="160106" y="99938"/>
            <a:ext cx="12031894"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sz="3000" b="1" dirty="0">
                <a:solidFill>
                  <a:srgbClr val="000000"/>
                </a:solidFill>
                <a:latin typeface="Arial" panose="020B0604020202020204" pitchFamily="34" charset="0"/>
              </a:rPr>
              <a:t>Simulating Large-Scale Hydropower under Climate Change: A State-of-the-Art Review</a:t>
            </a:r>
          </a:p>
        </p:txBody>
      </p:sp>
      <p:sp>
        <p:nvSpPr>
          <p:cNvPr id="3077" name="Text Box 6"/>
          <p:cNvSpPr txBox="1">
            <a:spLocks noChangeArrowheads="1"/>
          </p:cNvSpPr>
          <p:nvPr/>
        </p:nvSpPr>
        <p:spPr bwMode="auto">
          <a:xfrm>
            <a:off x="6324600" y="6305490"/>
            <a:ext cx="5410200" cy="40011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lIns="91440" tIns="45720" rIns="91440" bIns="45720" anchor="t">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en-US" sz="1000" dirty="0">
                <a:latin typeface="+mn-lt"/>
                <a:cs typeface="Calibri"/>
              </a:rPr>
              <a:t> Turner SWD and Voisin N. “Simulation of hydropower at subcontinental to global scales: a state-of-the-art review.” </a:t>
            </a:r>
            <a:r>
              <a:rPr lang="en-US" sz="1000" i="1" dirty="0">
                <a:latin typeface="+mn-lt"/>
                <a:cs typeface="Calibri"/>
              </a:rPr>
              <a:t>Environmental Research Letters</a:t>
            </a:r>
            <a:r>
              <a:rPr lang="en-US" sz="1000" dirty="0">
                <a:latin typeface="+mn-lt"/>
                <a:cs typeface="Calibri"/>
              </a:rPr>
              <a:t> 17 023002.[DOI: 10.1088/1748-9326/ac4e38]</a:t>
            </a:r>
          </a:p>
        </p:txBody>
      </p:sp>
      <p:sp>
        <p:nvSpPr>
          <p:cNvPr id="3078" name="TextBox 9"/>
          <p:cNvSpPr txBox="1">
            <a:spLocks noChangeArrowheads="1"/>
          </p:cNvSpPr>
          <p:nvPr/>
        </p:nvSpPr>
        <p:spPr bwMode="auto">
          <a:xfrm>
            <a:off x="5987217" y="5767126"/>
            <a:ext cx="62554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en-US" sz="1200" b="1" dirty="0">
                <a:solidFill>
                  <a:srgbClr val="0000FF"/>
                </a:solidFill>
                <a:latin typeface="Calibri"/>
                <a:cs typeface="Calibri"/>
              </a:rPr>
              <a:t>This review identifies four types of approaches for climate-driven hydropower simulation at large spatial scales based on complexity of tools and richness of data applied to the problem.</a:t>
            </a:r>
            <a:endParaRPr lang="en-US" b="1" dirty="0">
              <a:solidFill>
                <a:srgbClr val="0000FF"/>
              </a:solidFill>
            </a:endParaRPr>
          </a:p>
        </p:txBody>
      </p:sp>
      <p:pic>
        <p:nvPicPr>
          <p:cNvPr id="2" name="Picture 2">
            <a:extLst>
              <a:ext uri="{FF2B5EF4-FFF2-40B4-BE49-F238E27FC236}">
                <a16:creationId xmlns:a16="http://schemas.microsoft.com/office/drawing/2014/main" id="{27A86472-72CD-9CA3-850E-1C7E73982A88}"/>
              </a:ext>
            </a:extLst>
          </p:cNvPr>
          <p:cNvPicPr>
            <a:picLocks noChangeAspect="1"/>
          </p:cNvPicPr>
          <p:nvPr/>
        </p:nvPicPr>
        <p:blipFill>
          <a:blip r:embed="rId3"/>
          <a:stretch>
            <a:fillRect/>
          </a:stretch>
        </p:blipFill>
        <p:spPr>
          <a:xfrm>
            <a:off x="6634414" y="972163"/>
            <a:ext cx="4111791" cy="4735084"/>
          </a:xfrm>
          <a:prstGeom prst="rect">
            <a:avLst/>
          </a:prstGeom>
        </p:spPr>
      </p:pic>
    </p:spTree>
    <p:extLst>
      <p:ext uri="{BB962C8B-B14F-4D97-AF65-F5344CB8AC3E}">
        <p14:creationId xmlns:p14="http://schemas.microsoft.com/office/powerpoint/2010/main" val="2996202922"/>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3F6AD9F8B4FFE4AB38BD0C762315BE6" ma:contentTypeVersion="12" ma:contentTypeDescription="Create a new document." ma:contentTypeScope="" ma:versionID="e422ebd4274b3a162ca1fec6100d2eff">
  <xsd:schema xmlns:xsd="http://www.w3.org/2001/XMLSchema" xmlns:xs="http://www.w3.org/2001/XMLSchema" xmlns:p="http://schemas.microsoft.com/office/2006/metadata/properties" xmlns:ns2="d8a9b28a-468d-4f89-a24a-ae448d085101" xmlns:ns3="46a18389-f917-48ab-8f10-3a1967a18774" targetNamespace="http://schemas.microsoft.com/office/2006/metadata/properties" ma:root="true" ma:fieldsID="1e56ff8d7fa227df85432f8c13b5b208" ns2:_="" ns3:_="">
    <xsd:import namespace="d8a9b28a-468d-4f89-a24a-ae448d085101"/>
    <xsd:import namespace="46a18389-f917-48ab-8f10-3a1967a18774"/>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8a9b28a-468d-4f89-a24a-ae448d0851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260f1aaf-6244-4bb9-9bf9-38bf37385302"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6a18389-f917-48ab-8f10-3a1967a18774"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35bf9843-7740-4fe6-90cf-0b165ea11b63}" ma:internalName="TaxCatchAll" ma:showField="CatchAllData" ma:web="46a18389-f917-48ab-8f10-3a1967a18774">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8a9b28a-468d-4f89-a24a-ae448d085101">
      <Terms xmlns="http://schemas.microsoft.com/office/infopath/2007/PartnerControls"/>
    </lcf76f155ced4ddcb4097134ff3c332f>
    <TaxCatchAll xmlns="46a18389-f917-48ab-8f10-3a1967a18774" xsi:nil="true"/>
    <SharedWithUsers xmlns="46a18389-f917-48ab-8f10-3a1967a18774">
      <UserInfo>
        <DisplayName>Rice, Jennie S</DisplayName>
        <AccountId>12</AccountId>
        <AccountType/>
      </UserInfo>
    </SharedWithUsers>
  </documentManagement>
</p:properties>
</file>

<file path=customXml/itemProps1.xml><?xml version="1.0" encoding="utf-8"?>
<ds:datastoreItem xmlns:ds="http://schemas.openxmlformats.org/officeDocument/2006/customXml" ds:itemID="{E3C549A3-69A4-4111-9D7F-9ED6E69EE5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8a9b28a-468d-4f89-a24a-ae448d085101"/>
    <ds:schemaRef ds:uri="46a18389-f917-48ab-8f10-3a1967a187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C74935E-4390-47DD-99CE-60A5373B7B50}">
  <ds:schemaRefs>
    <ds:schemaRef ds:uri="http://schemas.microsoft.com/sharepoint/v3/contenttype/forms"/>
  </ds:schemaRefs>
</ds:datastoreItem>
</file>

<file path=customXml/itemProps3.xml><?xml version="1.0" encoding="utf-8"?>
<ds:datastoreItem xmlns:ds="http://schemas.openxmlformats.org/officeDocument/2006/customXml" ds:itemID="{8A57D9F0-2B85-430B-8843-0027C0E6F07C}">
  <ds:schemaRefs>
    <ds:schemaRef ds:uri="http://www.w3.org/XML/1998/namespace"/>
    <ds:schemaRef ds:uri="http://purl.org/dc/elements/1.1/"/>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d8a9b28a-468d-4f89-a24a-ae448d085101"/>
    <ds:schemaRef ds:uri="http://schemas.microsoft.com/office/2006/metadata/properties"/>
    <ds:schemaRef ds:uri="46a18389-f917-48ab-8f10-3a1967a18774"/>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7263</TotalTime>
  <Words>226</Words>
  <Application>Microsoft Macintosh PowerPoint</Application>
  <PresentationFormat>Widescreen</PresentationFormat>
  <Paragraphs>14</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Wisse, Jessica M</cp:lastModifiedBy>
  <cp:revision>40</cp:revision>
  <cp:lastPrinted>2011-05-11T17:30:12Z</cp:lastPrinted>
  <dcterms:created xsi:type="dcterms:W3CDTF">2017-11-02T21:19:41Z</dcterms:created>
  <dcterms:modified xsi:type="dcterms:W3CDTF">2023-04-26T00:25:46Z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0x01010043F6AD9F8B4FFE4AB38BD0C762315BE6</vt:lpwstr>
  </property>
  <property fmtid="{D5CDD505-2E9C-101B-9397-08002B2CF9AE}" pid="4" name="Order">
    <vt:r8>3400</vt:r8>
  </property>
  <property fmtid="{D5CDD505-2E9C-101B-9397-08002B2CF9AE}" pid="5" name="MediaServiceImageTags">
    <vt:lpwstr/>
  </property>
</Properties>
</file>