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3DE2C-6B82-1135-0A72-C6A390A5130F}" v="139" dt="2023-04-17T23:16:33.084"/>
    <p1510:client id="{BACDC31B-81E1-FD4E-BA9F-CA032035E9EC}" v="41" dt="2023-04-18T17:00:28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7739" autoAdjust="0"/>
  </p:normalViewPr>
  <p:slideViewPr>
    <p:cSldViewPr>
      <p:cViewPr varScale="1">
        <p:scale>
          <a:sx n="100" d="100"/>
          <a:sy n="100" d="100"/>
        </p:scale>
        <p:origin x="184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e, Jennie S" userId="c25ef22d-ccff-4345-a027-1c307086bae8" providerId="ADAL" clId="{BACDC31B-81E1-FD4E-BA9F-CA032035E9EC}"/>
    <pc:docChg chg="undo custSel modSld">
      <pc:chgData name="Rice, Jennie S" userId="c25ef22d-ccff-4345-a027-1c307086bae8" providerId="ADAL" clId="{BACDC31B-81E1-FD4E-BA9F-CA032035E9EC}" dt="2023-04-18T17:00:28.397" v="134" actId="12788"/>
      <pc:docMkLst>
        <pc:docMk/>
      </pc:docMkLst>
      <pc:sldChg chg="addSp delSp modSp mod delCm">
        <pc:chgData name="Rice, Jennie S" userId="c25ef22d-ccff-4345-a027-1c307086bae8" providerId="ADAL" clId="{BACDC31B-81E1-FD4E-BA9F-CA032035E9EC}" dt="2023-04-18T17:00:28.397" v="134" actId="12788"/>
        <pc:sldMkLst>
          <pc:docMk/>
          <pc:sldMk cId="406721209" sldId="259"/>
        </pc:sldMkLst>
        <pc:spChg chg="add mod">
          <ac:chgData name="Rice, Jennie S" userId="c25ef22d-ccff-4345-a027-1c307086bae8" providerId="ADAL" clId="{BACDC31B-81E1-FD4E-BA9F-CA032035E9EC}" dt="2023-04-18T17:00:28.397" v="134" actId="12788"/>
          <ac:spMkLst>
            <pc:docMk/>
            <pc:sldMk cId="406721209" sldId="259"/>
            <ac:spMk id="3" creationId="{E0E0897D-85CE-984B-85A9-D13BE4ABE738}"/>
          </ac:spMkLst>
        </pc:spChg>
        <pc:spChg chg="mod">
          <ac:chgData name="Rice, Jennie S" userId="c25ef22d-ccff-4345-a027-1c307086bae8" providerId="ADAL" clId="{BACDC31B-81E1-FD4E-BA9F-CA032035E9EC}" dt="2023-04-18T16:58:19.473" v="126" actId="14100"/>
          <ac:spMkLst>
            <pc:docMk/>
            <pc:sldMk cId="406721209" sldId="259"/>
            <ac:spMk id="3075" creationId="{00000000-0000-0000-0000-000000000000}"/>
          </ac:spMkLst>
        </pc:spChg>
        <pc:spChg chg="mod">
          <ac:chgData name="Rice, Jennie S" userId="c25ef22d-ccff-4345-a027-1c307086bae8" providerId="ADAL" clId="{BACDC31B-81E1-FD4E-BA9F-CA032035E9EC}" dt="2023-04-18T16:57:41.887" v="116"/>
          <ac:spMkLst>
            <pc:docMk/>
            <pc:sldMk cId="406721209" sldId="259"/>
            <ac:spMk id="3076" creationId="{00000000-0000-0000-0000-000000000000}"/>
          </ac:spMkLst>
        </pc:spChg>
        <pc:spChg chg="mod">
          <ac:chgData name="Rice, Jennie S" userId="c25ef22d-ccff-4345-a027-1c307086bae8" providerId="ADAL" clId="{BACDC31B-81E1-FD4E-BA9F-CA032035E9EC}" dt="2023-04-18T17:00:28.397" v="134" actId="12788"/>
          <ac:spMkLst>
            <pc:docMk/>
            <pc:sldMk cId="406721209" sldId="259"/>
            <ac:spMk id="3077" creationId="{00000000-0000-0000-0000-000000000000}"/>
          </ac:spMkLst>
        </pc:spChg>
        <pc:spChg chg="del">
          <ac:chgData name="Rice, Jennie S" userId="c25ef22d-ccff-4345-a027-1c307086bae8" providerId="ADAL" clId="{BACDC31B-81E1-FD4E-BA9F-CA032035E9EC}" dt="2023-04-18T16:51:49.359" v="21" actId="478"/>
          <ac:spMkLst>
            <pc:docMk/>
            <pc:sldMk cId="406721209" sldId="259"/>
            <ac:spMk id="3078" creationId="{00000000-0000-0000-0000-000000000000}"/>
          </ac:spMkLst>
        </pc:spChg>
        <pc:picChg chg="del">
          <ac:chgData name="Rice, Jennie S" userId="c25ef22d-ccff-4345-a027-1c307086bae8" providerId="ADAL" clId="{BACDC31B-81E1-FD4E-BA9F-CA032035E9EC}" dt="2023-04-18T16:51:46.961" v="20" actId="478"/>
          <ac:picMkLst>
            <pc:docMk/>
            <pc:sldMk cId="406721209" sldId="259"/>
            <ac:picMk id="2" creationId="{33C4004E-5158-ECFA-2B4F-46C6E5826C7A}"/>
          </ac:picMkLst>
        </pc:picChg>
        <pc:picChg chg="add del mod">
          <ac:chgData name="Rice, Jennie S" userId="c25ef22d-ccff-4345-a027-1c307086bae8" providerId="ADAL" clId="{BACDC31B-81E1-FD4E-BA9F-CA032035E9EC}" dt="2023-04-18T16:50:48.090" v="12"/>
          <ac:picMkLst>
            <pc:docMk/>
            <pc:sldMk cId="406721209" sldId="259"/>
            <ac:picMk id="9" creationId="{691DA2C8-2278-214D-8BA4-735F379BA2EA}"/>
          </ac:picMkLst>
        </pc:picChg>
        <pc:picChg chg="add mod">
          <ac:chgData name="Rice, Jennie S" userId="c25ef22d-ccff-4345-a027-1c307086bae8" providerId="ADAL" clId="{BACDC31B-81E1-FD4E-BA9F-CA032035E9EC}" dt="2023-04-18T17:00:28.397" v="134" actId="12788"/>
          <ac:picMkLst>
            <pc:docMk/>
            <pc:sldMk cId="406721209" sldId="259"/>
            <ac:picMk id="10" creationId="{126C8557-5433-FE49-9B28-4B7967C05685}"/>
          </ac:picMkLst>
        </pc:picChg>
        <pc:picChg chg="add mod">
          <ac:chgData name="Rice, Jennie S" userId="c25ef22d-ccff-4345-a027-1c307086bae8" providerId="ADAL" clId="{BACDC31B-81E1-FD4E-BA9F-CA032035E9EC}" dt="2023-04-18T17:00:28.397" v="134" actId="12788"/>
          <ac:picMkLst>
            <pc:docMk/>
            <pc:sldMk cId="406721209" sldId="259"/>
            <ac:picMk id="1026" creationId="{D0288497-42EB-B54A-A4E1-9F809B5465FC}"/>
          </ac:picMkLst>
        </pc:picChg>
      </pc:sldChg>
    </pc:docChg>
  </pc:docChgLst>
  <pc:docChgLst>
    <pc:chgData name="Mcgrath, Casey R" userId="S::casey.mcgrath@pnnl.gov::e74c86a8-812c-4b6a-b865-a580eb730c1e" providerId="AD" clId="Web-{31F3DE2C-6B82-1135-0A72-C6A390A5130F}"/>
    <pc:docChg chg="modSld">
      <pc:chgData name="Mcgrath, Casey R" userId="S::casey.mcgrath@pnnl.gov::e74c86a8-812c-4b6a-b865-a580eb730c1e" providerId="AD" clId="Web-{31F3DE2C-6B82-1135-0A72-C6A390A5130F}" dt="2023-04-17T23:16:33.084" v="96" actId="20577"/>
      <pc:docMkLst>
        <pc:docMk/>
      </pc:docMkLst>
      <pc:sldChg chg="addSp delSp modSp">
        <pc:chgData name="Mcgrath, Casey R" userId="S::casey.mcgrath@pnnl.gov::e74c86a8-812c-4b6a-b865-a580eb730c1e" providerId="AD" clId="Web-{31F3DE2C-6B82-1135-0A72-C6A390A5130F}" dt="2023-04-17T23:16:33.084" v="96" actId="20577"/>
        <pc:sldMkLst>
          <pc:docMk/>
          <pc:sldMk cId="406721209" sldId="259"/>
        </pc:sldMkLst>
        <pc:spChg chg="mod">
          <ac:chgData name="Mcgrath, Casey R" userId="S::casey.mcgrath@pnnl.gov::e74c86a8-812c-4b6a-b865-a580eb730c1e" providerId="AD" clId="Web-{31F3DE2C-6B82-1135-0A72-C6A390A5130F}" dt="2023-04-17T23:16:33.084" v="96" actId="20577"/>
          <ac:spMkLst>
            <pc:docMk/>
            <pc:sldMk cId="406721209" sldId="259"/>
            <ac:spMk id="3075" creationId="{00000000-0000-0000-0000-000000000000}"/>
          </ac:spMkLst>
        </pc:spChg>
        <pc:spChg chg="mod">
          <ac:chgData name="Mcgrath, Casey R" userId="S::casey.mcgrath@pnnl.gov::e74c86a8-812c-4b6a-b865-a580eb730c1e" providerId="AD" clId="Web-{31F3DE2C-6B82-1135-0A72-C6A390A5130F}" dt="2023-04-17T23:14:01.362" v="41" actId="14100"/>
          <ac:spMkLst>
            <pc:docMk/>
            <pc:sldMk cId="406721209" sldId="259"/>
            <ac:spMk id="3076" creationId="{00000000-0000-0000-0000-000000000000}"/>
          </ac:spMkLst>
        </pc:spChg>
        <pc:spChg chg="mod">
          <ac:chgData name="Mcgrath, Casey R" userId="S::casey.mcgrath@pnnl.gov::e74c86a8-812c-4b6a-b865-a580eb730c1e" providerId="AD" clId="Web-{31F3DE2C-6B82-1135-0A72-C6A390A5130F}" dt="2023-04-17T23:11:22.999" v="21" actId="1076"/>
          <ac:spMkLst>
            <pc:docMk/>
            <pc:sldMk cId="406721209" sldId="259"/>
            <ac:spMk id="3077" creationId="{00000000-0000-0000-0000-000000000000}"/>
          </ac:spMkLst>
        </pc:spChg>
        <pc:spChg chg="mod">
          <ac:chgData name="Mcgrath, Casey R" userId="S::casey.mcgrath@pnnl.gov::e74c86a8-812c-4b6a-b865-a580eb730c1e" providerId="AD" clId="Web-{31F3DE2C-6B82-1135-0A72-C6A390A5130F}" dt="2023-04-17T23:16:16.068" v="88" actId="20577"/>
          <ac:spMkLst>
            <pc:docMk/>
            <pc:sldMk cId="406721209" sldId="259"/>
            <ac:spMk id="3078" creationId="{00000000-0000-0000-0000-000000000000}"/>
          </ac:spMkLst>
        </pc:spChg>
        <pc:picChg chg="add mod">
          <ac:chgData name="Mcgrath, Casey R" userId="S::casey.mcgrath@pnnl.gov::e74c86a8-812c-4b6a-b865-a580eb730c1e" providerId="AD" clId="Web-{31F3DE2C-6B82-1135-0A72-C6A390A5130F}" dt="2023-04-17T23:14:32.769" v="48" actId="14100"/>
          <ac:picMkLst>
            <pc:docMk/>
            <pc:sldMk cId="406721209" sldId="259"/>
            <ac:picMk id="2" creationId="{33C4004E-5158-ECFA-2B4F-46C6E5826C7A}"/>
          </ac:picMkLst>
        </pc:picChg>
        <pc:picChg chg="del">
          <ac:chgData name="Mcgrath, Casey R" userId="S::casey.mcgrath@pnnl.gov::e74c86a8-812c-4b6a-b865-a580eb730c1e" providerId="AD" clId="Web-{31F3DE2C-6B82-1135-0A72-C6A390A5130F}" dt="2023-04-17T23:11:02.155" v="14"/>
          <ac:picMkLst>
            <pc:docMk/>
            <pc:sldMk cId="406721209" sldId="259"/>
            <ac:picMk id="3" creationId="{374C5054-4F6A-4763-5E02-C8636D9A58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1870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75145" y="1143000"/>
            <a:ext cx="5536846" cy="535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+mn-lt"/>
                <a:ea typeface="Times New Roman" panose="02020603050405020304" pitchFamily="18" charset="0"/>
                <a:cs typeface="Arial"/>
              </a:rPr>
              <a:t>Develop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a new dataset, 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Arial"/>
              </a:rPr>
              <a:t>the 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Calibri"/>
              </a:rPr>
              <a:t>National Water and Energy Land Dataset (NWELD),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that characterizes 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Arial"/>
              </a:rPr>
              <a:t>the land use associated with the energy production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life cycle 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Arial"/>
              </a:rPr>
              <a:t>of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eight renewable and non-renewable 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Arial"/>
              </a:rPr>
              <a:t>energy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technologies at a 30m resolution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Calibri"/>
              </a:rPr>
              <a:t>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cs typeface="Calibri"/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buFont typeface="Arial" pitchFamily="34" charset="0"/>
              <a:buChar char="●"/>
              <a:defRPr/>
            </a:pPr>
            <a:r>
              <a:rPr lang="en-US" sz="1400" dirty="0">
                <a:latin typeface="+mn-lt"/>
                <a:cs typeface="Arial"/>
              </a:rPr>
              <a:t>Develop four methodologies to reclassify and assemble existing land use/cover datasets based on energy infrastructure point locations.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+mn-lt"/>
                <a:cs typeface="Calibri"/>
              </a:rPr>
              <a:t>Compare the resulting data product to existing land use/cover products to demonstrate the added value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Calibri"/>
              </a:rPr>
              <a:t>of 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Calibri"/>
              </a:rPr>
              <a:t>the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Calibri"/>
              </a:rPr>
              <a:t>new land use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Calibri"/>
              </a:rPr>
              <a:t>information for 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Calibri"/>
              </a:rPr>
              <a:t>studying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Calibri"/>
              </a:rPr>
              <a:t>the water, energy, land nexus</a:t>
            </a:r>
            <a:r>
              <a:rPr lang="en-US" sz="1400" dirty="0">
                <a:latin typeface="+mn-lt"/>
                <a:cs typeface="Calibri"/>
              </a:rPr>
              <a:t>.</a:t>
            </a:r>
            <a:endParaRPr lang="en-US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210" indent="-283210">
              <a:buFont typeface="Arial" panose="020B0604020202020204" pitchFamily="34" charset="0"/>
              <a:buChar char="●"/>
            </a:pPr>
            <a:r>
              <a:rPr lang="en-US" sz="1400" dirty="0">
                <a:latin typeface="+mn-lt"/>
                <a:cs typeface="Arial"/>
              </a:rPr>
              <a:t>The paper presents the first geospatially explicit depiction of the water, energy, land nexus in the contiguous United States.</a:t>
            </a:r>
          </a:p>
          <a:p>
            <a:pPr marL="283210" indent="-283210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>
                <a:latin typeface="+mn-lt"/>
                <a:cs typeface="Calibri"/>
              </a:rPr>
              <a:t>The authors provide land area totals, in square meters, for each life-cycle step, including extraction, development, production, storage, distribution, and operation.</a:t>
            </a:r>
            <a:endParaRPr lang="en-US" dirty="0"/>
          </a:p>
          <a:p>
            <a:pPr marL="283210" indent="-283210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>
                <a:latin typeface="+mn-lt"/>
                <a:cs typeface="Calibri"/>
              </a:rPr>
              <a:t>The resulting dataset provides a contemporary and geospatially explicit resource that can be used to validate and inform future research on the water, energy, and land nexus.</a:t>
            </a:r>
            <a:endParaRPr lang="en-US" dirty="0"/>
          </a:p>
          <a:p>
            <a:pPr>
              <a:spcBef>
                <a:spcPct val="15000"/>
              </a:spcBef>
            </a:pPr>
            <a:endParaRPr lang="en-US" sz="1400" dirty="0">
              <a:latin typeface="+mn-lt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7"/>
            <a:ext cx="111001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U.S. Land Use Dataset for Renewable and Non-Renewable Energy Production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41230" y="6172200"/>
            <a:ext cx="54102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/>
              <a:t>Sturtevant, J., McManamay, R.A. &amp; </a:t>
            </a:r>
            <a:r>
              <a:rPr lang="en-US" sz="1000" dirty="0" err="1"/>
              <a:t>DeRolph</a:t>
            </a:r>
            <a:r>
              <a:rPr lang="en-US" sz="1000" dirty="0"/>
              <a:t>, C.R. U.S. national water and energy land dataset for integrated multisector dynamics research. </a:t>
            </a:r>
            <a:r>
              <a:rPr lang="en-US" sz="1000" i="1" dirty="0"/>
              <a:t>Sci Data</a:t>
            </a:r>
            <a:r>
              <a:rPr lang="en-US" sz="1000" dirty="0"/>
              <a:t> </a:t>
            </a:r>
            <a:r>
              <a:rPr lang="en-US" sz="1000" b="1" dirty="0"/>
              <a:t>9</a:t>
            </a:r>
            <a:r>
              <a:rPr lang="en-US" sz="1000" dirty="0"/>
              <a:t>, 183 (2022). https://doi.org/10.1038/s41597-022-01290-w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Fig. 6">
            <a:extLst>
              <a:ext uri="{FF2B5EF4-FFF2-40B4-BE49-F238E27FC236}">
                <a16:creationId xmlns:a16="http://schemas.microsoft.com/office/drawing/2014/main" id="{D0288497-42EB-B54A-A4E1-9F809B546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65" r="45311"/>
          <a:stretch/>
        </p:blipFill>
        <p:spPr bwMode="auto">
          <a:xfrm>
            <a:off x="7690655" y="4774113"/>
            <a:ext cx="2711350" cy="7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g. 6">
            <a:extLst>
              <a:ext uri="{FF2B5EF4-FFF2-40B4-BE49-F238E27FC236}">
                <a16:creationId xmlns:a16="http://schemas.microsoft.com/office/drawing/2014/main" id="{126C8557-5433-FE49-9B28-4B7967C05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37"/>
          <a:stretch/>
        </p:blipFill>
        <p:spPr bwMode="auto">
          <a:xfrm>
            <a:off x="6130370" y="1219199"/>
            <a:ext cx="5831921" cy="36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0897D-85CE-984B-85A9-D13BE4ABE738}"/>
              </a:ext>
            </a:extLst>
          </p:cNvPr>
          <p:cNvSpPr txBox="1"/>
          <p:nvPr/>
        </p:nvSpPr>
        <p:spPr>
          <a:xfrm>
            <a:off x="6070795" y="5489730"/>
            <a:ext cx="595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Examples of contextual aerial imagery (left) and the representation of NWELD features (right). (</a:t>
            </a:r>
            <a:r>
              <a:rPr lang="en-US" sz="1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a,b</a:t>
            </a:r>
            <a:r>
              <a:rPr lang="en-US" sz="1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 petroleum powerplant, refineries, water sources, and associated infrastructure, (</a:t>
            </a:r>
            <a:r>
              <a:rPr lang="en-US" sz="12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c,d</a:t>
            </a:r>
            <a:r>
              <a:rPr lang="en-US" sz="1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 hydropower dam, power plant, and waterbodies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1209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6AD9F8B4FFE4AB38BD0C762315BE6" ma:contentTypeVersion="12" ma:contentTypeDescription="Create a new document." ma:contentTypeScope="" ma:versionID="e422ebd4274b3a162ca1fec6100d2eff">
  <xsd:schema xmlns:xsd="http://www.w3.org/2001/XMLSchema" xmlns:xs="http://www.w3.org/2001/XMLSchema" xmlns:p="http://schemas.microsoft.com/office/2006/metadata/properties" xmlns:ns2="d8a9b28a-468d-4f89-a24a-ae448d085101" xmlns:ns3="46a18389-f917-48ab-8f10-3a1967a18774" targetNamespace="http://schemas.microsoft.com/office/2006/metadata/properties" ma:root="true" ma:fieldsID="1e56ff8d7fa227df85432f8c13b5b208" ns2:_="" ns3:_="">
    <xsd:import namespace="d8a9b28a-468d-4f89-a24a-ae448d085101"/>
    <xsd:import namespace="46a18389-f917-48ab-8f10-3a1967a1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b28a-468d-4f89-a24a-ae448d085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8389-f917-48ab-8f10-3a1967a187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bf9843-7740-4fe6-90cf-0b165ea11b63}" ma:internalName="TaxCatchAll" ma:showField="CatchAllData" ma:web="46a18389-f917-48ab-8f10-3a1967a18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9b28a-468d-4f89-a24a-ae448d085101">
      <Terms xmlns="http://schemas.microsoft.com/office/infopath/2007/PartnerControls"/>
    </lcf76f155ced4ddcb4097134ff3c332f>
    <TaxCatchAll xmlns="46a18389-f917-48ab-8f10-3a1967a18774" xsi:nil="true"/>
    <SharedWithUsers xmlns="46a18389-f917-48ab-8f10-3a1967a18774">
      <UserInfo>
        <DisplayName>Rice, Jennie S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549A3-69A4-4111-9D7F-9ED6E69EE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9b28a-468d-4f89-a24a-ae448d085101"/>
    <ds:schemaRef ds:uri="46a18389-f917-48ab-8f10-3a1967a18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46a18389-f917-48ab-8f10-3a1967a18774"/>
    <ds:schemaRef ds:uri="d8a9b28a-468d-4f89-a24a-ae448d085101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6208</TotalTime>
  <Words>288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Rice, Jennie S</cp:lastModifiedBy>
  <cp:revision>57</cp:revision>
  <cp:lastPrinted>2011-05-11T17:30:12Z</cp:lastPrinted>
  <dcterms:created xsi:type="dcterms:W3CDTF">2017-11-02T21:19:41Z</dcterms:created>
  <dcterms:modified xsi:type="dcterms:W3CDTF">2023-04-18T17:00:38Z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0x01010043F6AD9F8B4FFE4AB38BD0C762315BE6</vt:lpwstr>
  </property>
  <property fmtid="{D5CDD505-2E9C-101B-9397-08002B2CF9AE}" pid="4" name="Order">
    <vt:r8>3400</vt:r8>
  </property>
  <property fmtid="{D5CDD505-2E9C-101B-9397-08002B2CF9AE}" pid="5" name="MediaServiceImageTags">
    <vt:lpwstr/>
  </property>
</Properties>
</file>