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12192000" cy="6858000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6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1E4CF2-D2CE-1680-B226-E6A6FB9D8757}" v="12" dt="2023-04-17T17:08:19.0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87" autoAdjust="0"/>
    <p:restoredTop sz="97739" autoAdjust="0"/>
  </p:normalViewPr>
  <p:slideViewPr>
    <p:cSldViewPr>
      <p:cViewPr varScale="1">
        <p:scale>
          <a:sx n="87" d="100"/>
          <a:sy n="87" d="100"/>
        </p:scale>
        <p:origin x="965" y="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e, Jennie S" userId="S::jennie.rice@pnnl.gov::c25ef22d-ccff-4345-a027-1c307086bae8" providerId="AD" clId="Web-{CB1E4CF2-D2CE-1680-B226-E6A6FB9D8757}"/>
    <pc:docChg chg="modSld">
      <pc:chgData name="Rice, Jennie S" userId="S::jennie.rice@pnnl.gov::c25ef22d-ccff-4345-a027-1c307086bae8" providerId="AD" clId="Web-{CB1E4CF2-D2CE-1680-B226-E6A6FB9D8757}" dt="2023-04-17T17:08:19.054" v="11" actId="20577"/>
      <pc:docMkLst>
        <pc:docMk/>
      </pc:docMkLst>
      <pc:sldChg chg="modSp">
        <pc:chgData name="Rice, Jennie S" userId="S::jennie.rice@pnnl.gov::c25ef22d-ccff-4345-a027-1c307086bae8" providerId="AD" clId="Web-{CB1E4CF2-D2CE-1680-B226-E6A6FB9D8757}" dt="2023-04-17T17:08:19.054" v="11" actId="20577"/>
        <pc:sldMkLst>
          <pc:docMk/>
          <pc:sldMk cId="0" sldId="258"/>
        </pc:sldMkLst>
        <pc:spChg chg="mod">
          <ac:chgData name="Rice, Jennie S" userId="S::jennie.rice@pnnl.gov::c25ef22d-ccff-4345-a027-1c307086bae8" providerId="AD" clId="Web-{CB1E4CF2-D2CE-1680-B226-E6A6FB9D8757}" dt="2023-04-17T17:08:19.054" v="11" actId="20577"/>
          <ac:spMkLst>
            <pc:docMk/>
            <pc:sldMk cId="0" sldId="258"/>
            <ac:spMk id="307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4/17/2023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8463" y="696913"/>
            <a:ext cx="6188075" cy="3481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4/17/2023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4/17/2023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4/17/2023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4/17/2023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4/17/2023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4/17/2023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676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1143000"/>
            <a:ext cx="6019800" cy="558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This commentary defines key terms and concepts for the field of MultiSector Dynamics and identifies important science questions driving the field forward.</a:t>
            </a:r>
            <a:endParaRPr lang="en-US" sz="1400" b="1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MultiSector Dynamics (MSD) is a scientific field that studies the co-evolution of human and Earth systems. Example research areas include sustainability, climate change, and energy transitions.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In this commentary we provide definitions for core concepts and themes in the field. We also describe important science questions, ongoing activities, and provide a vision for the field moving forward.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A key part of the future vision is the goal to facilitate a diverse, transdisciplinary workforce and to leverage open science to tackle MSD problems.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Impact</a:t>
            </a:r>
          </a:p>
          <a:p>
            <a:pPr marL="283210" indent="-283210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  <a:latin typeface="Calibri"/>
                <a:cs typeface="Arial"/>
              </a:rPr>
              <a:t>This is the first paper that comprehensively describes the field of </a:t>
            </a:r>
            <a:r>
              <a:rPr lang="en-US" altLang="en-US" sz="1400" dirty="0" err="1">
                <a:solidFill>
                  <a:srgbClr val="000000"/>
                </a:solidFill>
                <a:latin typeface="Calibri"/>
                <a:cs typeface="Arial"/>
              </a:rPr>
              <a:t>MultiSector</a:t>
            </a:r>
            <a:r>
              <a:rPr lang="en-US" altLang="en-US" sz="1400" dirty="0">
                <a:solidFill>
                  <a:srgbClr val="000000"/>
                </a:solidFill>
                <a:latin typeface="Calibri"/>
                <a:cs typeface="Arial"/>
              </a:rPr>
              <a:t> Dynamics, carefully laying out key terms and concepts for the community.</a:t>
            </a:r>
            <a:endParaRPr lang="en-US" altLang="en-US" sz="1400" dirty="0">
              <a:solidFill>
                <a:srgbClr val="000000"/>
              </a:solidFill>
            </a:endParaRP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The survey of existing research in the field is a useful marker for where we are and where we want and need to go.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This paper will help grow the MSD community by making it easier for new researchers to assimilate into the field.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60106" y="99938"/>
            <a:ext cx="1203189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Setting the Stage for the Future of MultiSector Dynamics Research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6553200" y="6075402"/>
            <a:ext cx="5410200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Reed, P. M., </a:t>
            </a:r>
            <a:r>
              <a:rPr lang="en-US" altLang="en-US" sz="1000" dirty="0" err="1">
                <a:solidFill>
                  <a:srgbClr val="000000"/>
                </a:solidFill>
                <a:latin typeface="+mn-lt"/>
              </a:rPr>
              <a:t>Hadjimichael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A., Moss, R. H., Brelsford, C., Burleyson, C. D., Cohen, S., et al. (2022). Multisector dynamics: Advancing the science of complex adaptive human-Earth systems. Earth's Future, 10, e2021EF002621. https://</a:t>
            </a:r>
            <a:r>
              <a:rPr lang="en-US" altLang="en-US" sz="1000" dirty="0" err="1">
                <a:solidFill>
                  <a:srgbClr val="000000"/>
                </a:solidFill>
                <a:latin typeface="+mn-lt"/>
              </a:rPr>
              <a:t>doi.org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/10.1029/2021EF002621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6998119" y="5410200"/>
            <a:ext cx="45203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Focal and methodological connections of Multisector Dynamics with other disciplines.</a:t>
            </a:r>
          </a:p>
        </p:txBody>
      </p:sp>
      <p:pic>
        <p:nvPicPr>
          <p:cNvPr id="1026" name="Picture 2" descr="Details are in the caption following the image">
            <a:extLst>
              <a:ext uri="{FF2B5EF4-FFF2-40B4-BE49-F238E27FC236}">
                <a16:creationId xmlns:a16="http://schemas.microsoft.com/office/drawing/2014/main" id="{E105C6B4-9672-EE81-9822-6F7F12A1D4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143000"/>
            <a:ext cx="5257800" cy="4086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F6AD9F8B4FFE4AB38BD0C762315BE6" ma:contentTypeVersion="12" ma:contentTypeDescription="Create a new document." ma:contentTypeScope="" ma:versionID="e422ebd4274b3a162ca1fec6100d2eff">
  <xsd:schema xmlns:xsd="http://www.w3.org/2001/XMLSchema" xmlns:xs="http://www.w3.org/2001/XMLSchema" xmlns:p="http://schemas.microsoft.com/office/2006/metadata/properties" xmlns:ns2="d8a9b28a-468d-4f89-a24a-ae448d085101" xmlns:ns3="46a18389-f917-48ab-8f10-3a1967a18774" targetNamespace="http://schemas.microsoft.com/office/2006/metadata/properties" ma:root="true" ma:fieldsID="1e56ff8d7fa227df85432f8c13b5b208" ns2:_="" ns3:_="">
    <xsd:import namespace="d8a9b28a-468d-4f89-a24a-ae448d085101"/>
    <xsd:import namespace="46a18389-f917-48ab-8f10-3a1967a187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a9b28a-468d-4f89-a24a-ae448d0851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260f1aaf-6244-4bb9-9bf9-38bf373853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a18389-f917-48ab-8f10-3a1967a1877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35bf9843-7740-4fe6-90cf-0b165ea11b63}" ma:internalName="TaxCatchAll" ma:showField="CatchAllData" ma:web="46a18389-f917-48ab-8f10-3a1967a187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8a9b28a-468d-4f89-a24a-ae448d085101">
      <Terms xmlns="http://schemas.microsoft.com/office/infopath/2007/PartnerControls"/>
    </lcf76f155ced4ddcb4097134ff3c332f>
    <TaxCatchAll xmlns="46a18389-f917-48ab-8f10-3a1967a18774" xsi:nil="true"/>
    <SharedWithUsers xmlns="46a18389-f917-48ab-8f10-3a1967a18774">
      <UserInfo>
        <DisplayName>Rice, Jennie S</DisplayName>
        <AccountId>12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3C549A3-69A4-4111-9D7F-9ED6E69EE5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8a9b28a-468d-4f89-a24a-ae448d085101"/>
    <ds:schemaRef ds:uri="46a18389-f917-48ab-8f10-3a1967a187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A57D9F0-2B85-430B-8843-0027C0E6F07C}">
  <ds:schemaRefs>
    <ds:schemaRef ds:uri="http://www.w3.org/XML/1998/namespace"/>
    <ds:schemaRef ds:uri="46a18389-f917-48ab-8f10-3a1967a18774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d8a9b28a-468d-4f89-a24a-ae448d085101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5978</TotalTime>
  <Words>289</Words>
  <Application>Microsoft Office PowerPoint</Application>
  <PresentationFormat>Widescreen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Mcgrath, Casey R</cp:lastModifiedBy>
  <cp:revision>15</cp:revision>
  <cp:lastPrinted>2011-05-11T17:30:12Z</cp:lastPrinted>
  <dcterms:created xsi:type="dcterms:W3CDTF">2017-11-02T21:19:41Z</dcterms:created>
  <dcterms:modified xsi:type="dcterms:W3CDTF">2023-04-17T17:08:22Z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0x01010043F6AD9F8B4FFE4AB38BD0C762315BE6</vt:lpwstr>
  </property>
  <property fmtid="{D5CDD505-2E9C-101B-9397-08002B2CF9AE}" pid="4" name="Order">
    <vt:r8>3400</vt:r8>
  </property>
  <property fmtid="{D5CDD505-2E9C-101B-9397-08002B2CF9AE}" pid="5" name="MediaServiceImageTags">
    <vt:lpwstr/>
  </property>
</Properties>
</file>