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1CD312-CF8A-13A0-D325-3450E226B68B}" name="Campbell, Holly M" initials="CHM" userId="S::holly.campbell@pnnl.gov::c4d0878e-c000-43c1-808f-30e12e26e7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4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Mcgrath, Casey R" initials="MCR" lastIdx="1" clrIdx="1">
    <p:extLst>
      <p:ext uri="{19B8F6BF-5375-455C-9EA6-DF929625EA0E}">
        <p15:presenceInfo xmlns:p15="http://schemas.microsoft.com/office/powerpoint/2012/main" userId="S::casey.mcgrath@pnnl.gov::e74c86a8-812c-4b6a-b865-a580eb730c1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C8BC0-F817-45F1-9615-5CD90BFC4089}" v="3" dt="2023-04-26T19:40:06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43" autoAdjust="0"/>
    <p:restoredTop sz="96807" autoAdjust="0"/>
  </p:normalViewPr>
  <p:slideViewPr>
    <p:cSldViewPr>
      <p:cViewPr varScale="1">
        <p:scale>
          <a:sx n="112" d="100"/>
          <a:sy n="112" d="100"/>
        </p:scale>
        <p:origin x="108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3BEC8BC0-F817-45F1-9615-5CD90BFC4089}"/>
    <pc:docChg chg="modSld">
      <pc:chgData name="Mundy, Beth E" userId="09c03546-1d2d-4d82-89e1-bb5e2a2e687b" providerId="ADAL" clId="{3BEC8BC0-F817-45F1-9615-5CD90BFC4089}" dt="2023-04-26T19:40:06.371" v="3" actId="1076"/>
      <pc:docMkLst>
        <pc:docMk/>
      </pc:docMkLst>
      <pc:sldChg chg="modSp delCm">
        <pc:chgData name="Mundy, Beth E" userId="09c03546-1d2d-4d82-89e1-bb5e2a2e687b" providerId="ADAL" clId="{3BEC8BC0-F817-45F1-9615-5CD90BFC4089}" dt="2023-04-26T19:40:06.371" v="3" actId="1076"/>
        <pc:sldMkLst>
          <pc:docMk/>
          <pc:sldMk cId="2319082311" sldId="259"/>
        </pc:sldMkLst>
        <pc:spChg chg="mod">
          <ac:chgData name="Mundy, Beth E" userId="09c03546-1d2d-4d82-89e1-bb5e2a2e687b" providerId="ADAL" clId="{3BEC8BC0-F817-45F1-9615-5CD90BFC4089}" dt="2023-04-26T19:40:06.371" v="3" actId="1076"/>
          <ac:spMkLst>
            <pc:docMk/>
            <pc:sldMk cId="2319082311" sldId="259"/>
            <ac:spMk id="3077" creationId="{00000000-0000-0000-0000-000000000000}"/>
          </ac:spMkLst>
        </pc:spChg>
        <pc:spChg chg="mod">
          <ac:chgData name="Mundy, Beth E" userId="09c03546-1d2d-4d82-89e1-bb5e2a2e687b" providerId="ADAL" clId="{3BEC8BC0-F817-45F1-9615-5CD90BFC4089}" dt="2023-04-26T19:40:02.129" v="2" actId="1076"/>
          <ac:spMkLst>
            <pc:docMk/>
            <pc:sldMk cId="2319082311" sldId="259"/>
            <ac:spMk id="30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71611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To simulate future U.S. electricity demand at spatial and temporal scales useful for energy system planning and operations while considering future human and natural system impacts, such as climate change.</a:t>
            </a:r>
            <a:endParaRPr lang="en-US" sz="1400" dirty="0"/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Use a series of machine learning models trained on historical (2015-2019) loads and meteorology. </a:t>
            </a:r>
          </a:p>
          <a:p>
            <a:pPr marL="285750" indent="-285750"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Calibri"/>
              </a:rPr>
              <a:t>Produce hourly load projections for each Balancing Authority (BA) and then scale them to match GCAM-USA’s projections of state-level, annual loads, using future climate and population projections. </a:t>
            </a:r>
          </a:p>
          <a:p>
            <a:pPr marL="285750" indent="-285750"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Calibri"/>
              </a:rPr>
              <a:t>Output yearly 8,760-hr time-series of total electricity demand at the county-, state-, and BA-scale that are consistent across scales.</a:t>
            </a:r>
            <a:endParaRPr lang="en-US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Calibri"/>
              </a:rPr>
              <a:t>Develop an entirely open-source model available through a GitHub repository.</a:t>
            </a:r>
          </a:p>
          <a:p>
            <a:pPr>
              <a:spcBef>
                <a:spcPct val="15000"/>
              </a:spcBef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210" indent="-283210"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latin typeface="Calibri"/>
                <a:cs typeface="Arial"/>
              </a:rPr>
              <a:t>The Total </a:t>
            </a:r>
            <a:r>
              <a:rPr lang="en-US" altLang="en-US" sz="1400" dirty="0" err="1">
                <a:solidFill>
                  <a:srgbClr val="000000"/>
                </a:solidFill>
                <a:latin typeface="Calibri"/>
                <a:cs typeface="Arial"/>
              </a:rPr>
              <a:t>ELectricity</a:t>
            </a:r>
            <a:r>
              <a:rPr lang="en-US" altLang="en-US" sz="1400" dirty="0">
                <a:solidFill>
                  <a:srgbClr val="000000"/>
                </a:solidFill>
                <a:latin typeface="Calibri"/>
                <a:cs typeface="Arial"/>
              </a:rPr>
              <a:t> Load (TELL) model provides load projections that are responsive to compounding human and natural stressors. The projections have sufficient spatial and temporal resolution for grid stress modeling, filling a crucial gap in understanding and planning for electricity system resilience</a:t>
            </a:r>
            <a:r>
              <a:rPr lang="en-US" sz="14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en-US" sz="1400" dirty="0">
              <a:cs typeface="Calibri"/>
            </a:endParaRP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endParaRPr lang="en-US" altLang="en-US" sz="1400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000" b="1" dirty="0">
                <a:solidFill>
                  <a:srgbClr val="000000"/>
                </a:solidFill>
                <a:latin typeface="Arial"/>
                <a:cs typeface="Arial"/>
              </a:rPr>
              <a:t>Generating Hourly Electricity Load Profiles for Resilient Grid Planning</a:t>
            </a:r>
            <a:endParaRPr lang="en-US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344464" y="5972145"/>
            <a:ext cx="54102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+mn-lt"/>
                <a:cs typeface="Calibri"/>
              </a:rPr>
              <a:t> McGrath et al. "tell: a Python package to model future total electricity loads in the United States." </a:t>
            </a:r>
            <a:r>
              <a:rPr lang="en-US" sz="1000" i="1" dirty="0">
                <a:solidFill>
                  <a:srgbClr val="000000"/>
                </a:solidFill>
                <a:latin typeface="+mn-lt"/>
                <a:cs typeface="Calibri"/>
              </a:rPr>
              <a:t>Journal of Open Source Software, </a:t>
            </a:r>
            <a:r>
              <a:rPr lang="en-US" sz="1000" b="1" dirty="0">
                <a:solidFill>
                  <a:srgbClr val="000000"/>
                </a:solidFill>
                <a:latin typeface="+mn-lt"/>
                <a:cs typeface="Calibri"/>
              </a:rPr>
              <a:t>7(79), </a:t>
            </a:r>
            <a:r>
              <a:rPr lang="en-US" sz="1000" dirty="0">
                <a:solidFill>
                  <a:srgbClr val="000000"/>
                </a:solidFill>
                <a:latin typeface="+mn-lt"/>
                <a:cs typeface="Calibri"/>
              </a:rPr>
              <a:t>4472 (2022). [DOI: doi.org/10.21105/joss.04472]</a:t>
            </a:r>
            <a:endParaRPr lang="en-US" dirty="0"/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344464" y="4852900"/>
            <a:ext cx="56176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000FF"/>
                </a:solidFill>
                <a:latin typeface="Arial"/>
                <a:cs typeface="Arial"/>
              </a:rPr>
              <a:t>This figure presents an example of the Balancing Authority-scale electricity demand and population data used to train TELL and shows the performance of TELL’s multilayer perceptron (MLP) model. </a:t>
            </a:r>
            <a:endParaRPr lang="en-US" dirty="0"/>
          </a:p>
        </p:txBody>
      </p:sp>
      <p:pic>
        <p:nvPicPr>
          <p:cNvPr id="3080" name="Picture 9" descr="ISNE_graphic.png"/>
          <p:cNvPicPr>
            <a:picLocks noChangeAspect="1"/>
          </p:cNvPicPr>
          <p:nvPr/>
        </p:nvPicPr>
        <p:blipFill rotWithShape="1">
          <a:blip r:embed="rId3"/>
          <a:srcRect l="8634" r="7048" b="-172"/>
          <a:stretch/>
        </p:blipFill>
        <p:spPr bwMode="auto">
          <a:xfrm>
            <a:off x="6056579" y="1219200"/>
            <a:ext cx="5881291" cy="357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082311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6AD9F8B4FFE4AB38BD0C762315BE6" ma:contentTypeVersion="12" ma:contentTypeDescription="Create a new document." ma:contentTypeScope="" ma:versionID="e422ebd4274b3a162ca1fec6100d2eff">
  <xsd:schema xmlns:xsd="http://www.w3.org/2001/XMLSchema" xmlns:xs="http://www.w3.org/2001/XMLSchema" xmlns:p="http://schemas.microsoft.com/office/2006/metadata/properties" xmlns:ns2="d8a9b28a-468d-4f89-a24a-ae448d085101" xmlns:ns3="46a18389-f917-48ab-8f10-3a1967a18774" targetNamespace="http://schemas.microsoft.com/office/2006/metadata/properties" ma:root="true" ma:fieldsID="1e56ff8d7fa227df85432f8c13b5b208" ns2:_="" ns3:_="">
    <xsd:import namespace="d8a9b28a-468d-4f89-a24a-ae448d085101"/>
    <xsd:import namespace="46a18389-f917-48ab-8f10-3a1967a18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9b28a-468d-4f89-a24a-ae448d085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18389-f917-48ab-8f10-3a1967a187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5bf9843-7740-4fe6-90cf-0b165ea11b63}" ma:internalName="TaxCatchAll" ma:showField="CatchAllData" ma:web="46a18389-f917-48ab-8f10-3a1967a187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a9b28a-468d-4f89-a24a-ae448d085101">
      <Terms xmlns="http://schemas.microsoft.com/office/infopath/2007/PartnerControls"/>
    </lcf76f155ced4ddcb4097134ff3c332f>
    <TaxCatchAll xmlns="46a18389-f917-48ab-8f10-3a1967a18774" xsi:nil="true"/>
    <SharedWithUsers xmlns="46a18389-f917-48ab-8f10-3a1967a18774">
      <UserInfo>
        <DisplayName>Rice, Jennie S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C549A3-69A4-4111-9D7F-9ED6E69EE5C4}">
  <ds:schemaRefs>
    <ds:schemaRef ds:uri="46a18389-f917-48ab-8f10-3a1967a18774"/>
    <ds:schemaRef ds:uri="d8a9b28a-468d-4f89-a24a-ae448d08510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46a18389-f917-48ab-8f10-3a1967a18774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d8a9b28a-468d-4f89-a24a-ae448d085101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7875</TotalTime>
  <Words>255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65</cp:revision>
  <cp:lastPrinted>2011-05-11T17:30:12Z</cp:lastPrinted>
  <dcterms:created xsi:type="dcterms:W3CDTF">2017-11-02T21:19:41Z</dcterms:created>
  <dcterms:modified xsi:type="dcterms:W3CDTF">2023-04-26T19:40:13Z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0x01010043F6AD9F8B4FFE4AB38BD0C762315BE6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