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8AD45FEC-7781-3F33-6AF0-000F1409510B}" name="Li, Jianfeng" initials="LJ" userId="S::jianfeng.li@pnnl.gov::2f3bed4d-bb16-4a49-a17f-9c15b4c92f6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Li, Jianfeng" initials="LJ" lastIdx="2" clrIdx="1">
    <p:extLst>
      <p:ext uri="{19B8F6BF-5375-455C-9EA6-DF929625EA0E}">
        <p15:presenceInfo xmlns:p15="http://schemas.microsoft.com/office/powerpoint/2012/main" userId="S::jianfeng.li@pnnl.gov::2f3bed4d-bb16-4a49-a17f-9c15b4c92f66" providerId="AD"/>
      </p:ext>
    </p:extLst>
  </p:cmAuthor>
  <p:cmAuthor id="3" name="Holmes, Jeffrey G" initials="HJG" lastIdx="2" clrIdx="2">
    <p:extLst>
      <p:ext uri="{19B8F6BF-5375-455C-9EA6-DF929625EA0E}">
        <p15:presenceInfo xmlns:p15="http://schemas.microsoft.com/office/powerpoint/2012/main" userId="S::jeffrey.holmes@pnnl.gov::b0d12bfe-461d-4596-a42d-b458cdc52c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EA86B7-71EF-4120-8B9F-5ED7779DBB14}" v="1" dt="2022-06-06T23:02:0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327" autoAdjust="0"/>
  </p:normalViewPr>
  <p:slideViewPr>
    <p:cSldViewPr>
      <p:cViewPr varScale="1">
        <p:scale>
          <a:sx n="125" d="100"/>
          <a:sy n="125" d="100"/>
        </p:scale>
        <p:origin x="178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17EA86B7-71EF-4120-8B9F-5ED7779DBB14}"/>
    <pc:docChg chg="modSld">
      <pc:chgData name="Mundy, Beth E" userId="09c03546-1d2d-4d82-89e1-bb5e2a2e687b" providerId="ADAL" clId="{17EA86B7-71EF-4120-8B9F-5ED7779DBB14}" dt="2022-06-06T23:02:15.723" v="6" actId="20577"/>
      <pc:docMkLst>
        <pc:docMk/>
      </pc:docMkLst>
      <pc:sldChg chg="modSp mod">
        <pc:chgData name="Mundy, Beth E" userId="09c03546-1d2d-4d82-89e1-bb5e2a2e687b" providerId="ADAL" clId="{17EA86B7-71EF-4120-8B9F-5ED7779DBB14}" dt="2022-06-06T23:02:15.723" v="6" actId="20577"/>
        <pc:sldMkLst>
          <pc:docMk/>
          <pc:sldMk cId="0" sldId="258"/>
        </pc:sldMkLst>
        <pc:spChg chg="mod">
          <ac:chgData name="Mundy, Beth E" userId="09c03546-1d2d-4d82-89e1-bb5e2a2e687b" providerId="ADAL" clId="{17EA86B7-71EF-4120-8B9F-5ED7779DBB14}" dt="2022-06-06T23:02:15.723" v="6" actId="20577"/>
          <ac:spMkLst>
            <pc:docMk/>
            <pc:sldMk cId="0" sldId="258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22GL09784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203" y="990600"/>
            <a:ext cx="4694197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Investigate the effects of large-scale urbanization and irrigation on </a:t>
            </a:r>
            <a:r>
              <a:rPr lang="en-US" altLang="zh-CN" sz="1400" dirty="0"/>
              <a:t>three</a:t>
            </a:r>
            <a:r>
              <a:rPr lang="en-US" sz="1400" dirty="0"/>
              <a:t> types of summer precipitation (MCS: mesoscale convective system; IDC: isolated deep convection; NC: non-convective) in the mid-Atlantic region.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Compare convection-permitting Weather Research and Forecasting model simulations with and without urbanization or irrigation in summers from 2008 to 2012.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Separate precipitation into three types using the updated Flexible Object Tracker algorithm.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Classify MCS and IDC events in the mid-Atlantic region into five groups based on their initiation location.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how large-scale urbanization and irrigation affect different groups of MCS and IDC precipitation.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  <a:endParaRPr 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Identifies the mechanisms underlying the contrasting effects of large-scale irrigation on mid-Atlantic precipitation from locally and remotely initiated MCSs.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Highlights the diverse effects of human activities on total rainfall and its distribution across different rain types.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339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Contrasting How Urbanization and Irrigation Affect Mid-Atlantic Summer Precipitation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" y="6320135"/>
            <a:ext cx="8915400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dirty="0"/>
              <a:t>J. Li, Y. Qian, L. R. Leung, Z. Feng, C. Sarangi, Y. Liu, and Z. Yang. “Impacts of large-scale urbanization and irrigation on summer precipitation in the Mid-Atlantic region of the United States.” </a:t>
            </a:r>
            <a:r>
              <a:rPr lang="en-US" sz="1200" i="1" dirty="0"/>
              <a:t>Geophysical Research Letters</a:t>
            </a:r>
            <a:r>
              <a:rPr lang="en-US" sz="1200" dirty="0"/>
              <a:t>, </a:t>
            </a:r>
            <a:r>
              <a:rPr lang="en-US" sz="1200" b="1"/>
              <a:t>49(8),</a:t>
            </a:r>
            <a:r>
              <a:rPr lang="en-US" sz="1200"/>
              <a:t> </a:t>
            </a:r>
            <a:r>
              <a:rPr lang="en-US" sz="1200" dirty="0"/>
              <a:t>e2022GL097845, (2022). [DOI: </a:t>
            </a:r>
            <a:r>
              <a:rPr lang="en-US" sz="1200" dirty="0">
                <a:hlinkClick r:id="rId3"/>
              </a:rPr>
              <a:t>10.1029/2022GL097845</a:t>
            </a:r>
            <a:r>
              <a:rPr lang="en-US" sz="1200" dirty="0"/>
              <a:t>].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828843" y="4419600"/>
            <a:ext cx="427802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effects of urbanization and irrigation on different rain types and different groups in the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Mid-Atlantic region.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Urbanization suppresses all three rain types. Irrigation enhances IDC and NC but slightly suppresses MCS precipitation. While irrigation enhances locally initiated MCSs (EM), it induces a mid-level cyclonic circulation anomaly that inhibits MCSs initiated in the Great Plains and Midwest from propagating to the Mid-Atlantic region.</a:t>
            </a:r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949CFAFC-88E3-4DE9-9063-1FA63BE3702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4" r="4966" b="38447"/>
          <a:stretch/>
        </p:blipFill>
        <p:spPr>
          <a:xfrm>
            <a:off x="4953000" y="698744"/>
            <a:ext cx="3772512" cy="3200400"/>
          </a:xfrm>
          <a:prstGeom prst="rect">
            <a:avLst/>
          </a:prstGeom>
        </p:spPr>
      </p:pic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3BFAE1AF-0CA7-4B37-B9F8-44B2DAED032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9" t="94047" r="8617" b="1925"/>
          <a:stretch/>
        </p:blipFill>
        <p:spPr>
          <a:xfrm>
            <a:off x="5267867" y="3999811"/>
            <a:ext cx="3399978" cy="2124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7726</TotalTime>
  <Words>289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42</cp:revision>
  <cp:lastPrinted>2011-05-11T17:30:12Z</cp:lastPrinted>
  <dcterms:created xsi:type="dcterms:W3CDTF">2017-11-02T21:19:41Z</dcterms:created>
  <dcterms:modified xsi:type="dcterms:W3CDTF">2022-06-06T23:02:22Z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