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
  </p:notesMasterIdLst>
  <p:handoutMasterIdLst>
    <p:handoutMasterId r:id="rId4"/>
  </p:handoutMasterIdLst>
  <p:sldIdLst>
    <p:sldId id="262"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06636"/>
    <a:srgbClr val="E86E25"/>
    <a:srgbClr val="1C75BC"/>
    <a:srgbClr val="88AC2E"/>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323" autoAdjust="0"/>
    <p:restoredTop sz="94361" autoAdjust="0"/>
  </p:normalViewPr>
  <p:slideViewPr>
    <p:cSldViewPr snapToGrid="0" snapToObjects="1">
      <p:cViewPr varScale="1">
        <p:scale>
          <a:sx n="85" d="100"/>
          <a:sy n="85" d="100"/>
        </p:scale>
        <p:origin x="944" y="176"/>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3/15/24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3/15/24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tiff"/><Relationship Id="rId11" Type="http://schemas.openxmlformats.org/officeDocument/2006/relationships/image" Target="../media/image10.png"/><Relationship Id="rId5" Type="http://schemas.openxmlformats.org/officeDocument/2006/relationships/image" Target="../media/image4.tiff"/><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636794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428703"/>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72231" y="1084675"/>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2961" y="3260530"/>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92961" y="4026091"/>
            <a:ext cx="5786275" cy="94698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13" name="Picture 12" descr="facet logo with big text.png">
            <a:extLst>
              <a:ext uri="{FF2B5EF4-FFF2-40B4-BE49-F238E27FC236}">
                <a16:creationId xmlns:a16="http://schemas.microsoft.com/office/drawing/2014/main" id="{A356EB99-8C51-C04C-9E2F-253E3261D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616400" y="-50801"/>
            <a:ext cx="9144000" cy="2865006"/>
          </a:xfrm>
          <a:prstGeom prst="rect">
            <a:avLst/>
          </a:prstGeom>
        </p:spPr>
      </p:pic>
      <p:pic>
        <p:nvPicPr>
          <p:cNvPr id="14" name="Picture 13" descr="facet logo with big text.png">
            <a:extLst>
              <a:ext uri="{FF2B5EF4-FFF2-40B4-BE49-F238E27FC236}">
                <a16:creationId xmlns:a16="http://schemas.microsoft.com/office/drawing/2014/main" id="{3560C9DF-BD0F-9842-BE37-8A82E7B70B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68800" y="101599"/>
            <a:ext cx="9144000" cy="2865006"/>
          </a:xfrm>
          <a:prstGeom prst="rect">
            <a:avLst/>
          </a:prstGeom>
        </p:spPr>
      </p:pic>
      <p:sp>
        <p:nvSpPr>
          <p:cNvPr id="16" name="TextBox 15">
            <a:extLst>
              <a:ext uri="{FF2B5EF4-FFF2-40B4-BE49-F238E27FC236}">
                <a16:creationId xmlns:a16="http://schemas.microsoft.com/office/drawing/2014/main" id="{FD2E93B0-F554-C24D-BEBB-052C2CB8ABDF}"/>
              </a:ext>
            </a:extLst>
          </p:cNvPr>
          <p:cNvSpPr txBox="1"/>
          <p:nvPr userDrawn="1"/>
        </p:nvSpPr>
        <p:spPr>
          <a:xfrm>
            <a:off x="16150328" y="26081353"/>
            <a:ext cx="6205219" cy="1034895"/>
          </a:xfrm>
          <a:prstGeom prst="rect">
            <a:avLst/>
          </a:prstGeom>
          <a:noFill/>
        </p:spPr>
        <p:txBody>
          <a:bodyPr wrap="none" lIns="19047" tIns="9523" rIns="19047" bIns="9523" rtlCol="0">
            <a:spAutoFit/>
          </a:bodyPr>
          <a:lstStyle/>
          <a:p>
            <a:r>
              <a:rPr lang="en-GB" sz="6600" dirty="0">
                <a:solidFill>
                  <a:schemeClr val="bg1"/>
                </a:solidFill>
                <a:latin typeface="Arial"/>
                <a:cs typeface="Arial"/>
              </a:rPr>
              <a:t>DE-SC0016438</a:t>
            </a:r>
            <a:r>
              <a:rPr lang="en-US" sz="6600" dirty="0">
                <a:solidFill>
                  <a:schemeClr val="bg1"/>
                </a:solidFill>
                <a:latin typeface="Arial"/>
                <a:cs typeface="Arial"/>
              </a:rPr>
              <a:t> </a:t>
            </a:r>
          </a:p>
        </p:txBody>
      </p:sp>
      <p:pic>
        <p:nvPicPr>
          <p:cNvPr id="17" name="Picture 16">
            <a:extLst>
              <a:ext uri="{FF2B5EF4-FFF2-40B4-BE49-F238E27FC236}">
                <a16:creationId xmlns:a16="http://schemas.microsoft.com/office/drawing/2014/main" id="{ED00B9EA-12D5-2341-891B-A57DCF4FDD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18" name="Picture 17">
            <a:extLst>
              <a:ext uri="{FF2B5EF4-FFF2-40B4-BE49-F238E27FC236}">
                <a16:creationId xmlns:a16="http://schemas.microsoft.com/office/drawing/2014/main" id="{F75870B3-F1C1-1D47-A0E5-CAE5B97FA66D}"/>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19" name="Picture 18">
            <a:extLst>
              <a:ext uri="{FF2B5EF4-FFF2-40B4-BE49-F238E27FC236}">
                <a16:creationId xmlns:a16="http://schemas.microsoft.com/office/drawing/2014/main" id="{352FC2F7-8458-AE47-9D50-9963B4865678}"/>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20" name="Picture 19">
            <a:extLst>
              <a:ext uri="{FF2B5EF4-FFF2-40B4-BE49-F238E27FC236}">
                <a16:creationId xmlns:a16="http://schemas.microsoft.com/office/drawing/2014/main" id="{47207F64-4ADF-4843-BADC-4026AADEDDAD}"/>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21" name="Picture 20">
            <a:extLst>
              <a:ext uri="{FF2B5EF4-FFF2-40B4-BE49-F238E27FC236}">
                <a16:creationId xmlns:a16="http://schemas.microsoft.com/office/drawing/2014/main" id="{180B8692-6CE8-7E41-B623-C8C38D56ECF9}"/>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22" name="Picture 21">
            <a:extLst>
              <a:ext uri="{FF2B5EF4-FFF2-40B4-BE49-F238E27FC236}">
                <a16:creationId xmlns:a16="http://schemas.microsoft.com/office/drawing/2014/main" id="{125DD0E9-32AE-324A-AEC4-F879D622D6A9}"/>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pic>
        <p:nvPicPr>
          <p:cNvPr id="3" name="Picture 2" descr="A picture containing drawing&#10;&#10;Description automatically generated">
            <a:extLst>
              <a:ext uri="{FF2B5EF4-FFF2-40B4-BE49-F238E27FC236}">
                <a16:creationId xmlns:a16="http://schemas.microsoft.com/office/drawing/2014/main" id="{02A6DA08-ED14-2741-A9F4-FE41D4C0C8F2}"/>
              </a:ext>
            </a:extLst>
          </p:cNvPr>
          <p:cNvPicPr>
            <a:picLocks noChangeAspect="1"/>
          </p:cNvPicPr>
          <p:nvPr userDrawn="1"/>
        </p:nvPicPr>
        <p:blipFill>
          <a:blip r:embed="rId11"/>
          <a:stretch>
            <a:fillRect/>
          </a:stretch>
        </p:blipFill>
        <p:spPr>
          <a:xfrm>
            <a:off x="5582792" y="36205"/>
            <a:ext cx="3557016" cy="669798"/>
          </a:xfrm>
          <a:prstGeom prst="rect">
            <a:avLst/>
          </a:prstGeom>
        </p:spPr>
      </p:pic>
      <p:pic>
        <p:nvPicPr>
          <p:cNvPr id="8" name="Picture 7" descr="A close up of a logo&#10;&#10;Description automatically generated">
            <a:extLst>
              <a:ext uri="{FF2B5EF4-FFF2-40B4-BE49-F238E27FC236}">
                <a16:creationId xmlns:a16="http://schemas.microsoft.com/office/drawing/2014/main" id="{391AA493-6B82-DB4F-8876-962406A72C5F}"/>
              </a:ext>
            </a:extLst>
          </p:cNvPr>
          <p:cNvPicPr>
            <a:picLocks noChangeAspect="1"/>
          </p:cNvPicPr>
          <p:nvPr userDrawn="1"/>
        </p:nvPicPr>
        <p:blipFill>
          <a:blip r:embed="rId12"/>
          <a:stretch>
            <a:fillRect/>
          </a:stretch>
        </p:blipFill>
        <p:spPr>
          <a:xfrm>
            <a:off x="3821430" y="6314929"/>
            <a:ext cx="1501140" cy="487680"/>
          </a:xfrm>
          <a:prstGeom prst="rect">
            <a:avLst/>
          </a:prstGeom>
        </p:spPr>
      </p:pic>
    </p:spTree>
    <p:extLst>
      <p:ext uri="{BB962C8B-B14F-4D97-AF65-F5344CB8AC3E}">
        <p14:creationId xmlns:p14="http://schemas.microsoft.com/office/powerpoint/2010/main" val="34037330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5008057"/>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89534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85444" y="157068"/>
            <a:ext cx="5675275" cy="787333"/>
          </a:xfrm>
        </p:spPr>
        <p:txBody>
          <a:bodyPr/>
          <a:lstStyle/>
          <a:p>
            <a:r>
              <a:rPr lang="en-US" b="1" dirty="0">
                <a:effectLst/>
                <a:ea typeface="Calibri" panose="020F0502020204030204" pitchFamily="34" charset="0"/>
              </a:rPr>
              <a:t> </a:t>
            </a:r>
            <a:r>
              <a:rPr lang="en-US" b="1" kern="1400" spc="-50" dirty="0">
                <a:effectLst/>
                <a:ea typeface="DengXian Light" panose="02010600030101010101" pitchFamily="2" charset="-122"/>
              </a:rPr>
              <a:t>Offshore wind – powering the future</a:t>
            </a:r>
            <a:br>
              <a:rPr lang="en-US" sz="1800" b="1" kern="1400" spc="-50" dirty="0">
                <a:effectLst/>
                <a:latin typeface="Calibri" panose="020F0502020204030204" pitchFamily="34" charset="0"/>
                <a:ea typeface="DengXian Light" panose="02010600030101010101" pitchFamily="2" charset="-122"/>
                <a:cs typeface="Times New Roman" panose="02020603050405020304" pitchFamily="18" charset="0"/>
              </a:rPr>
            </a:br>
            <a:endParaRPr lang="en-US" sz="2000" dirty="0"/>
          </a:p>
        </p:txBody>
      </p:sp>
      <p:sp>
        <p:nvSpPr>
          <p:cNvPr id="6" name="Text Placeholder 5">
            <a:extLst>
              <a:ext uri="{FF2B5EF4-FFF2-40B4-BE49-F238E27FC236}">
                <a16:creationId xmlns:a16="http://schemas.microsoft.com/office/drawing/2014/main" id="{08C52594-6C86-A940-9384-1C83DC12A4CD}"/>
              </a:ext>
            </a:extLst>
          </p:cNvPr>
          <p:cNvSpPr>
            <a:spLocks noGrp="1"/>
          </p:cNvSpPr>
          <p:nvPr>
            <p:ph type="body" sz="quarter" idx="30"/>
          </p:nvPr>
        </p:nvSpPr>
        <p:spPr>
          <a:xfrm>
            <a:off x="3469445" y="1012093"/>
            <a:ext cx="5675275" cy="1023366"/>
          </a:xfrm>
        </p:spPr>
        <p:txBody>
          <a:bodyPr/>
          <a:lstStyle/>
          <a:p>
            <a:pPr marL="0">
              <a:spcBef>
                <a:spcPts val="384"/>
              </a:spcBef>
              <a:spcAft>
                <a:spcPts val="0"/>
              </a:spcAft>
            </a:pPr>
            <a:r>
              <a:rPr lang="en-US" dirty="0">
                <a:ea typeface="Calibri" panose="020F0502020204030204" pitchFamily="34" charset="0"/>
              </a:rPr>
              <a:t>New, climatologically representative simulations with the Weather Research and Forecasting (WRF) model are presented and analyzed to quantify potential power production from offshore wind energy and to quantify important sources of projection uncertainty. </a:t>
            </a:r>
            <a:endParaRPr lang="en-US" dirty="0">
              <a:effectLst/>
            </a:endParaRPr>
          </a:p>
        </p:txBody>
      </p:sp>
      <p:sp>
        <p:nvSpPr>
          <p:cNvPr id="8" name="Text Placeholder 7">
            <a:extLst>
              <a:ext uri="{FF2B5EF4-FFF2-40B4-BE49-F238E27FC236}">
                <a16:creationId xmlns:a16="http://schemas.microsoft.com/office/drawing/2014/main" id="{820539BD-2F57-CB4A-9150-E7BA1F5AE83E}"/>
              </a:ext>
            </a:extLst>
          </p:cNvPr>
          <p:cNvSpPr>
            <a:spLocks noGrp="1"/>
          </p:cNvSpPr>
          <p:nvPr>
            <p:ph type="body" sz="quarter" idx="34"/>
          </p:nvPr>
        </p:nvSpPr>
        <p:spPr>
          <a:xfrm>
            <a:off x="3211547" y="3158848"/>
            <a:ext cx="5932453" cy="749366"/>
          </a:xfrm>
        </p:spPr>
        <p:txBody>
          <a:bodyPr/>
          <a:lstStyle/>
          <a:p>
            <a:r>
              <a:rPr lang="en-US" dirty="0">
                <a:effectLst/>
                <a:ea typeface="Calibri" panose="020F0502020204030204" pitchFamily="34" charset="0"/>
              </a:rPr>
              <a:t>Offshore wind energy is a cost-efficient low carbon energy source. There is an urgent need to develop accurate predictions of power production, wake losses and array–array interactions from multi-GW offshore wind farms to enable developments that maximize power benefits, minimize levelized cost of energy and reduce investment uncertainty.</a:t>
            </a:r>
          </a:p>
          <a:p>
            <a:endParaRPr lang="en-US" sz="1800" dirty="0">
              <a:latin typeface="Times New Roman" panose="02020603050405020304" pitchFamily="18" charset="0"/>
            </a:endParaRPr>
          </a:p>
          <a:p>
            <a:r>
              <a:rPr lang="en-US" dirty="0">
                <a:effectLst/>
                <a:ea typeface="Calibri" panose="020F0502020204030204" pitchFamily="34" charset="0"/>
              </a:rPr>
              <a:t>Simulations sample across different wind turbine deployment scenarios (plausible installed capacity densities (ICDs)) and two wind farm parameterizations and also consider the impact from the precise WRF model release used. </a:t>
            </a:r>
            <a:endParaRPr lang="en-US" dirty="0"/>
          </a:p>
        </p:txBody>
      </p:sp>
      <p:sp>
        <p:nvSpPr>
          <p:cNvPr id="14" name="Text Placeholder 13">
            <a:extLst>
              <a:ext uri="{FF2B5EF4-FFF2-40B4-BE49-F238E27FC236}">
                <a16:creationId xmlns:a16="http://schemas.microsoft.com/office/drawing/2014/main" id="{A64E38FC-C9E4-5D45-8863-D2F30A4BFAEF}"/>
              </a:ext>
            </a:extLst>
          </p:cNvPr>
          <p:cNvSpPr>
            <a:spLocks noGrp="1"/>
          </p:cNvSpPr>
          <p:nvPr>
            <p:ph type="body" sz="quarter" idx="26"/>
          </p:nvPr>
        </p:nvSpPr>
        <p:spPr>
          <a:xfrm>
            <a:off x="24175" y="5497685"/>
            <a:ext cx="3445270" cy="921185"/>
          </a:xfrm>
        </p:spPr>
        <p:txBody>
          <a:bodyPr/>
          <a:lstStyle/>
          <a:p>
            <a:pPr algn="ctr"/>
            <a:r>
              <a:rPr lang="en-US" dirty="0"/>
              <a:t>. </a:t>
            </a:r>
          </a:p>
        </p:txBody>
      </p:sp>
      <p:sp>
        <p:nvSpPr>
          <p:cNvPr id="9" name="Rectangle 8">
            <a:extLst>
              <a:ext uri="{FF2B5EF4-FFF2-40B4-BE49-F238E27FC236}">
                <a16:creationId xmlns:a16="http://schemas.microsoft.com/office/drawing/2014/main" id="{C5D9BA84-DD08-2B95-8609-B95EF3C37658}"/>
              </a:ext>
            </a:extLst>
          </p:cNvPr>
          <p:cNvSpPr/>
          <p:nvPr/>
        </p:nvSpPr>
        <p:spPr>
          <a:xfrm>
            <a:off x="24175" y="3514641"/>
            <a:ext cx="3328105" cy="1815882"/>
          </a:xfrm>
          <a:prstGeom prst="rect">
            <a:avLst/>
          </a:prstGeom>
        </p:spPr>
        <p:txBody>
          <a:bodyPr wrap="square">
            <a:spAutoFit/>
          </a:bodyPr>
          <a:lstStyle/>
          <a:p>
            <a:pPr marL="0" marR="0" algn="ctr">
              <a:spcBef>
                <a:spcPts val="0"/>
              </a:spcBef>
              <a:spcAft>
                <a:spcPts val="1000"/>
              </a:spcAft>
            </a:pPr>
            <a:r>
              <a:rPr lang="en-US" sz="1400" dirty="0">
                <a:effectLst/>
                <a:latin typeface="Calibri" panose="020F0502020204030204" pitchFamily="34" charset="0"/>
                <a:ea typeface="Calibri" panose="020F0502020204030204" pitchFamily="34" charset="0"/>
                <a:cs typeface="Calibri" panose="020F0502020204030204" pitchFamily="34" charset="0"/>
              </a:rPr>
              <a:t>Power production (expressed as capacity factors) from offshore wind energy lease areas (colored as in map) for different layouts (installed capacity densities (ICDs)), from this study, an earlier study by Pryor and a study in Europe (Agora) and the mean wind speed at wind turbine hub-height (inset).</a:t>
            </a:r>
            <a:endParaRPr lang="en-US" sz="1400" dirty="0">
              <a:latin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id="{E0C8C063-AB5D-7D95-CC31-8AF848632E8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 Placeholder 13">
            <a:extLst>
              <a:ext uri="{FF2B5EF4-FFF2-40B4-BE49-F238E27FC236}">
                <a16:creationId xmlns:a16="http://schemas.microsoft.com/office/drawing/2014/main" id="{881371F9-2559-2B87-74C1-F0EA85EC1665}"/>
              </a:ext>
            </a:extLst>
          </p:cNvPr>
          <p:cNvSpPr txBox="1">
            <a:spLocks/>
          </p:cNvSpPr>
          <p:nvPr/>
        </p:nvSpPr>
        <p:spPr>
          <a:xfrm>
            <a:off x="82756" y="5306482"/>
            <a:ext cx="3445270" cy="921185"/>
          </a:xfrm>
          <a:prstGeom prst="rect">
            <a:avLst/>
          </a:prstGeom>
        </p:spPr>
        <p:txBody>
          <a:bodyPr>
            <a:noAutofit/>
          </a:bodyPr>
          <a:lstStyle>
            <a:lvl1pPr marL="0" indent="0" algn="just" rtl="0" eaLnBrk="1" fontAlgn="base" hangingPunct="1">
              <a:lnSpc>
                <a:spcPts val="1000"/>
              </a:lnSpc>
              <a:spcBef>
                <a:spcPts val="0"/>
              </a:spcBef>
              <a:spcAft>
                <a:spcPct val="0"/>
              </a:spcAft>
              <a:buFont typeface="Arial" charset="0"/>
              <a:buNone/>
              <a:defRPr sz="1000" b="0"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a:lnSpc>
                <a:spcPct val="107000"/>
              </a:lnSpc>
              <a:spcBef>
                <a:spcPts val="0"/>
              </a:spcBef>
              <a:spcAft>
                <a:spcPts val="0"/>
              </a:spcAft>
            </a:pPr>
            <a:r>
              <a:rPr lang="en-US" dirty="0">
                <a:effectLst/>
                <a:latin typeface="+mj-lt"/>
                <a:ea typeface="Times New Roman" panose="02020603050405020304" pitchFamily="18" charset="0"/>
              </a:rPr>
              <a:t>Pryor S.C. and </a:t>
            </a:r>
            <a:r>
              <a:rPr lang="en-US" dirty="0" err="1">
                <a:effectLst/>
                <a:latin typeface="+mj-lt"/>
                <a:ea typeface="Times New Roman" panose="02020603050405020304" pitchFamily="18" charset="0"/>
              </a:rPr>
              <a:t>Barthelmie</a:t>
            </a:r>
            <a:r>
              <a:rPr lang="en-US" dirty="0">
                <a:effectLst/>
                <a:latin typeface="+mj-lt"/>
                <a:ea typeface="Times New Roman" panose="02020603050405020304" pitchFamily="18" charset="0"/>
              </a:rPr>
              <a:t> R.J. (2024): Power production, inter and intra-array wake losses from the U.S. east coast offshore wind energy lease areas </a:t>
            </a:r>
            <a:r>
              <a:rPr lang="en-US" i="1" dirty="0">
                <a:effectLst/>
                <a:latin typeface="+mj-lt"/>
                <a:ea typeface="Times New Roman" panose="02020603050405020304" pitchFamily="18" charset="0"/>
              </a:rPr>
              <a:t>Energies</a:t>
            </a:r>
            <a:r>
              <a:rPr lang="en-US" dirty="0">
                <a:effectLst/>
                <a:latin typeface="+mj-lt"/>
                <a:ea typeface="Times New Roman" panose="02020603050405020304" pitchFamily="18" charset="0"/>
              </a:rPr>
              <a:t> </a:t>
            </a:r>
            <a:r>
              <a:rPr lang="en-US" b="1" i="1" dirty="0">
                <a:effectLst/>
                <a:highlight>
                  <a:srgbClr val="FFFFFF"/>
                </a:highlight>
                <a:latin typeface="+mj-lt"/>
                <a:ea typeface="Times New Roman" panose="02020603050405020304" pitchFamily="18" charset="0"/>
                <a:cs typeface="Times New Roman" panose="02020603050405020304" pitchFamily="18" charset="0"/>
              </a:rPr>
              <a:t>17</a:t>
            </a:r>
            <a:r>
              <a:rPr lang="en-US" b="1" i="1" dirty="0">
                <a:effectLst/>
                <a:highlight>
                  <a:srgbClr val="FFFFFF"/>
                </a:highlight>
                <a:latin typeface="+mj-lt"/>
                <a:ea typeface="Times New Roman" panose="02020603050405020304" pitchFamily="18" charset="0"/>
              </a:rPr>
              <a:t> </a:t>
            </a:r>
            <a:r>
              <a:rPr lang="en-US" dirty="0">
                <a:effectLst/>
                <a:highlight>
                  <a:srgbClr val="FFFFFF"/>
                </a:highlight>
                <a:latin typeface="+mj-lt"/>
                <a:ea typeface="Times New Roman" panose="02020603050405020304" pitchFamily="18" charset="0"/>
              </a:rPr>
              <a:t>1063 </a:t>
            </a:r>
            <a:r>
              <a:rPr lang="en-US" dirty="0" err="1">
                <a:effectLst/>
                <a:highlight>
                  <a:srgbClr val="FFFFFF"/>
                </a:highlight>
                <a:latin typeface="+mj-lt"/>
                <a:ea typeface="Times New Roman" panose="02020603050405020304" pitchFamily="18" charset="0"/>
              </a:rPr>
              <a:t>doi</a:t>
            </a:r>
            <a:r>
              <a:rPr lang="en-US" dirty="0">
                <a:effectLst/>
                <a:highlight>
                  <a:srgbClr val="FFFFFF"/>
                </a:highlight>
                <a:latin typeface="+mj-lt"/>
                <a:ea typeface="Times New Roman" panose="02020603050405020304" pitchFamily="18" charset="0"/>
              </a:rPr>
              <a:t>: 10.3390/en17051063</a:t>
            </a:r>
            <a:r>
              <a:rPr lang="en-US" dirty="0">
                <a:effectLst/>
                <a:latin typeface="+mj-lt"/>
              </a:rPr>
              <a:t> </a:t>
            </a:r>
            <a:endParaRPr lang="en-US" dirty="0">
              <a:effectLst/>
              <a:latin typeface="+mj-lt"/>
              <a:ea typeface="Calibri" panose="020F0502020204030204" pitchFamily="34" charset="0"/>
            </a:endParaRPr>
          </a:p>
        </p:txBody>
      </p:sp>
      <p:pic>
        <p:nvPicPr>
          <p:cNvPr id="2" name="Picture 1" descr="A map of a human body&#10;&#10;Description automatically generated with medium confidence">
            <a:extLst>
              <a:ext uri="{FF2B5EF4-FFF2-40B4-BE49-F238E27FC236}">
                <a16:creationId xmlns:a16="http://schemas.microsoft.com/office/drawing/2014/main" id="{6BFD1070-8A36-2789-D6EE-F952382BA5A0}"/>
              </a:ext>
            </a:extLst>
          </p:cNvPr>
          <p:cNvPicPr>
            <a:picLocks noChangeAspect="1"/>
          </p:cNvPicPr>
          <p:nvPr/>
        </p:nvPicPr>
        <p:blipFill rotWithShape="1">
          <a:blip r:embed="rId2"/>
          <a:srcRect l="5660"/>
          <a:stretch/>
        </p:blipFill>
        <p:spPr bwMode="auto">
          <a:xfrm>
            <a:off x="137159" y="890574"/>
            <a:ext cx="3200413" cy="25443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4497</TotalTime>
  <Words>236</Words>
  <Application>Microsoft Macintosh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DengXian Light</vt:lpstr>
      <vt:lpstr>Arial</vt:lpstr>
      <vt:lpstr>Calibri</vt:lpstr>
      <vt:lpstr>Times New Roman</vt:lpstr>
      <vt:lpstr>DOE-SC EESA Highlights</vt:lpstr>
      <vt:lpstr> Offshore wind – powering the future </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Sara C Pryor</cp:lastModifiedBy>
  <cp:revision>235</cp:revision>
  <cp:lastPrinted>2021-10-22T16:09:34Z</cp:lastPrinted>
  <dcterms:created xsi:type="dcterms:W3CDTF">2016-02-10T19:06:12Z</dcterms:created>
  <dcterms:modified xsi:type="dcterms:W3CDTF">2024-03-15T18:24:40Z</dcterms:modified>
</cp:coreProperties>
</file>