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06636"/>
    <a:srgbClr val="E86E25"/>
    <a:srgbClr val="1C75BC"/>
    <a:srgbClr val="88AC2E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23" autoAdjust="0"/>
    <p:restoredTop sz="94361" autoAdjust="0"/>
  </p:normalViewPr>
  <p:slideViewPr>
    <p:cSldViewPr snapToGrid="0" snapToObjects="1">
      <p:cViewPr varScale="1">
        <p:scale>
          <a:sx n="85" d="100"/>
          <a:sy n="85" d="100"/>
        </p:scale>
        <p:origin x="944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428703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6DA08-ED14-2741-A9F4-FE41D4C0C8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582792" y="36205"/>
            <a:ext cx="3557016" cy="66979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1AA493-6B82-DB4F-8876-962406A72C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21430" y="6314929"/>
            <a:ext cx="150114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5444" y="157068"/>
            <a:ext cx="5675275" cy="787333"/>
          </a:xfrm>
        </p:spPr>
        <p:txBody>
          <a:bodyPr/>
          <a:lstStyle/>
          <a:p>
            <a:r>
              <a:rPr lang="en-US" b="1" dirty="0">
                <a:effectLst/>
                <a:ea typeface="Calibri" panose="020F0502020204030204" pitchFamily="34" charset="0"/>
              </a:rPr>
              <a:t> </a:t>
            </a:r>
            <a:r>
              <a:rPr lang="en-US" kern="1400" spc="-50" dirty="0">
                <a:ea typeface="DengXian Light" panose="02010600030101010101" pitchFamily="2" charset="-122"/>
              </a:rPr>
              <a:t>C</a:t>
            </a:r>
            <a:r>
              <a:rPr lang="en-US" b="1" kern="1400" spc="-50" dirty="0">
                <a:effectLst/>
                <a:ea typeface="DengXian Light" panose="02010600030101010101" pitchFamily="2" charset="-122"/>
              </a:rPr>
              <a:t>ompound hazard of freezing rain and wind gusts across CONUS</a:t>
            </a:r>
            <a:br>
              <a:rPr lang="en-US" sz="1800" b="1" kern="1400" spc="-50" dirty="0">
                <a:effectLst/>
                <a:latin typeface="Calibri" panose="020F05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69445" y="1012093"/>
            <a:ext cx="5675275" cy="1023366"/>
          </a:xfrm>
        </p:spPr>
        <p:txBody>
          <a:bodyPr/>
          <a:lstStyle/>
          <a:p>
            <a:pPr marL="0">
              <a:spcBef>
                <a:spcPts val="384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Time series of hourly freezing rain, ice accumulation and wind gusts (expressed as SPIA) at each NWS Automated Surface Observing Station (ASOS) across CONUS are computed and used to (</a:t>
            </a:r>
            <a:r>
              <a:rPr lang="en-US" dirty="0" err="1">
                <a:ea typeface="Calibri" panose="020F0502020204030204" pitchFamily="34" charset="0"/>
              </a:rPr>
              <a:t>i</a:t>
            </a:r>
            <a:r>
              <a:rPr lang="en-US" dirty="0">
                <a:ea typeface="Calibri" panose="020F0502020204030204" pitchFamily="34" charset="0"/>
              </a:rPr>
              <a:t>) derive a geospatial atlas of this hazard including the 50 </a:t>
            </a:r>
            <a:r>
              <a:rPr lang="en-US" dirty="0" err="1">
                <a:ea typeface="Calibri" panose="020F0502020204030204" pitchFamily="34" charset="0"/>
              </a:rPr>
              <a:t>yr</a:t>
            </a:r>
            <a:r>
              <a:rPr lang="en-US" dirty="0">
                <a:ea typeface="Calibri" panose="020F0502020204030204" pitchFamily="34" charset="0"/>
              </a:rPr>
              <a:t> return period event intensities for each US state and NWS CWA area using a superstation approach, and (ii) describe storylines of significant events in terms of meteorological drivers and socioeconomic impacts</a:t>
            </a:r>
            <a:r>
              <a:rPr lang="en-US" dirty="0">
                <a:effectLst/>
                <a:ea typeface="Calibri" panose="020F0502020204030204" pitchFamily="34" charset="0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11547" y="3158848"/>
            <a:ext cx="5932453" cy="749366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The co-occurrence of freezing rain, ice accumulation and wind gusts (FZG) poses a significant hazard to infrastructure and transportation. However, quantification of the frequency and intensity of FZG is challenged by the lack of direct icing measurements.  Here we generate a spatial explicit atlas of this compound hazard</a:t>
            </a:r>
            <a:r>
              <a:rPr lang="en-US" dirty="0">
                <a:ea typeface="Calibri" panose="020F0502020204030204" pitchFamily="34" charset="0"/>
              </a:rPr>
              <a:t>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ea typeface="Calibri" panose="020F0502020204030204" pitchFamily="34" charset="0"/>
              </a:rPr>
              <a:t> </a:t>
            </a:r>
            <a:endParaRPr lang="en-US" sz="1400" dirty="0"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High-frequency data collected during 2005–2022 are used to derive hourly ice accumulation and concomitant wind gusts (expressed using the Sperry-</a:t>
            </a:r>
            <a:r>
              <a:rPr lang="en-US" dirty="0" err="1">
                <a:effectLst/>
                <a:ea typeface="Calibri" panose="020F0502020204030204" pitchFamily="34" charset="0"/>
              </a:rPr>
              <a:t>Piltz</a:t>
            </a:r>
            <a:r>
              <a:rPr lang="en-US" dirty="0">
                <a:effectLst/>
                <a:ea typeface="Calibri" panose="020F0502020204030204" pitchFamily="34" charset="0"/>
              </a:rPr>
              <a:t> (SPIA) index) at 883 stations across the contiguous USA.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175" y="5497685"/>
            <a:ext cx="3445270" cy="921185"/>
          </a:xfrm>
        </p:spPr>
        <p:txBody>
          <a:bodyPr/>
          <a:lstStyle/>
          <a:p>
            <a:pPr algn="ctr"/>
            <a:r>
              <a:rPr lang="en-US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D9BA84-DD08-2B95-8609-B95EF3C37658}"/>
              </a:ext>
            </a:extLst>
          </p:cNvPr>
          <p:cNvSpPr/>
          <p:nvPr/>
        </p:nvSpPr>
        <p:spPr>
          <a:xfrm>
            <a:off x="82756" y="4130294"/>
            <a:ext cx="332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 Number of ASOS sites within each County Warning Area (CWA). (b) 50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return period maximum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 within each CWA (lowest = 0 and highest hazard = 5).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C8C063-AB5D-7D95-CC31-8AF84863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81371F9-2559-2B87-74C1-F0EA85EC1665}"/>
              </a:ext>
            </a:extLst>
          </p:cNvPr>
          <p:cNvSpPr txBox="1">
            <a:spLocks/>
          </p:cNvSpPr>
          <p:nvPr/>
        </p:nvSpPr>
        <p:spPr>
          <a:xfrm>
            <a:off x="82756" y="5306482"/>
            <a:ext cx="3445270" cy="9211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b="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Coburn J.,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Barthelmie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R.J and Pryor S.C. (2024): Quantifying the compound hazard of freezing rain and wind gusts across CONUS. 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Environmental Research Letters </a:t>
            </a: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19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 044016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Times New Roman" panose="02020603050405020304" pitchFamily="18" charset="0"/>
              </a:rPr>
              <a:t>doi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: 10.1088/1748-9326/ad30a4</a:t>
            </a:r>
            <a:r>
              <a:rPr lang="en-US" dirty="0">
                <a:effectLst/>
                <a:latin typeface="+mn-lt"/>
              </a:rPr>
              <a:t> </a:t>
            </a:r>
            <a:endParaRPr lang="en-US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2" name="Picture 11" descr="A map of the united states&#10;&#10;Description automatically generated">
            <a:extLst>
              <a:ext uri="{FF2B5EF4-FFF2-40B4-BE49-F238E27FC236}">
                <a16:creationId xmlns:a16="http://schemas.microsoft.com/office/drawing/2014/main" id="{6D4B3465-7BDB-C1F2-8301-F4D31618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8" y="830974"/>
            <a:ext cx="2781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262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DengXian Light</vt:lpstr>
      <vt:lpstr>Arial</vt:lpstr>
      <vt:lpstr>Calibri</vt:lpstr>
      <vt:lpstr>Times New Roman</vt:lpstr>
      <vt:lpstr>DOE-SC EESA Highlights</vt:lpstr>
      <vt:lpstr> Compound hazard of freezing rain and wind gusts across CONUS 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Sara C Pryor</cp:lastModifiedBy>
  <cp:revision>234</cp:revision>
  <cp:lastPrinted>2021-10-22T16:09:34Z</cp:lastPrinted>
  <dcterms:created xsi:type="dcterms:W3CDTF">2016-02-10T19:06:12Z</dcterms:created>
  <dcterms:modified xsi:type="dcterms:W3CDTF">2024-03-15T15:53:30Z</dcterms:modified>
</cp:coreProperties>
</file>