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06636"/>
    <a:srgbClr val="E86E25"/>
    <a:srgbClr val="1C75BC"/>
    <a:srgbClr val="88AC2E"/>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23" autoAdjust="0"/>
    <p:restoredTop sz="94361" autoAdjust="0"/>
  </p:normalViewPr>
  <p:slideViewPr>
    <p:cSldViewPr snapToGrid="0" snapToObjects="1">
      <p:cViewPr varScale="1">
        <p:scale>
          <a:sx n="81" d="100"/>
          <a:sy n="81" d="100"/>
        </p:scale>
        <p:origin x="2160" y="17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2/16/24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2/16/24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428703"/>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pic>
        <p:nvPicPr>
          <p:cNvPr id="3" name="Picture 2" descr="A picture containing drawing&#10;&#10;Description automatically generated">
            <a:extLst>
              <a:ext uri="{FF2B5EF4-FFF2-40B4-BE49-F238E27FC236}">
                <a16:creationId xmlns:a16="http://schemas.microsoft.com/office/drawing/2014/main" id="{02A6DA08-ED14-2741-A9F4-FE41D4C0C8F2}"/>
              </a:ext>
            </a:extLst>
          </p:cNvPr>
          <p:cNvPicPr>
            <a:picLocks noChangeAspect="1"/>
          </p:cNvPicPr>
          <p:nvPr userDrawn="1"/>
        </p:nvPicPr>
        <p:blipFill>
          <a:blip r:embed="rId11"/>
          <a:stretch>
            <a:fillRect/>
          </a:stretch>
        </p:blipFill>
        <p:spPr>
          <a:xfrm>
            <a:off x="5582792" y="36205"/>
            <a:ext cx="3557016" cy="669798"/>
          </a:xfrm>
          <a:prstGeom prst="rect">
            <a:avLst/>
          </a:prstGeom>
        </p:spPr>
      </p:pic>
      <p:pic>
        <p:nvPicPr>
          <p:cNvPr id="8" name="Picture 7" descr="A close up of a logo&#10;&#10;Description automatically generated">
            <a:extLst>
              <a:ext uri="{FF2B5EF4-FFF2-40B4-BE49-F238E27FC236}">
                <a16:creationId xmlns:a16="http://schemas.microsoft.com/office/drawing/2014/main" id="{391AA493-6B82-DB4F-8876-962406A72C5F}"/>
              </a:ext>
            </a:extLst>
          </p:cNvPr>
          <p:cNvPicPr>
            <a:picLocks noChangeAspect="1"/>
          </p:cNvPicPr>
          <p:nvPr userDrawn="1"/>
        </p:nvPicPr>
        <p:blipFill>
          <a:blip r:embed="rId12"/>
          <a:stretch>
            <a:fillRect/>
          </a:stretch>
        </p:blipFill>
        <p:spPr>
          <a:xfrm>
            <a:off x="3821430" y="6314929"/>
            <a:ext cx="1501140" cy="487680"/>
          </a:xfrm>
          <a:prstGeom prst="rect">
            <a:avLst/>
          </a:prstGeom>
        </p:spPr>
      </p:pic>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85445" y="16050"/>
            <a:ext cx="5675275" cy="787333"/>
          </a:xfrm>
        </p:spPr>
        <p:txBody>
          <a:bodyPr/>
          <a:lstStyle/>
          <a:p>
            <a:r>
              <a:rPr lang="en-US" sz="2000" b="1" dirty="0">
                <a:effectLst/>
                <a:ea typeface="Calibri" panose="020F0502020204030204" pitchFamily="34" charset="0"/>
              </a:rPr>
              <a:t> Windstorms in a warmer world</a:t>
            </a:r>
            <a:endParaRPr lang="en-US" sz="2000" dirty="0"/>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a:xfrm>
            <a:off x="3469445" y="1012093"/>
            <a:ext cx="5675275" cy="1023366"/>
          </a:xfrm>
        </p:spPr>
        <p:txBody>
          <a:bodyPr/>
          <a:lstStyle/>
          <a:p>
            <a:pPr marL="0" marR="0">
              <a:spcBef>
                <a:spcPts val="0"/>
              </a:spcBef>
              <a:spcAft>
                <a:spcPts val="0"/>
              </a:spcAft>
            </a:pPr>
            <a:r>
              <a:rPr lang="en-US" sz="1400" dirty="0">
                <a:effectLst/>
                <a:ea typeface="DengXian" panose="02010600030101010101" pitchFamily="2" charset="-122"/>
              </a:rPr>
              <a:t>Alberta Clippers and Colorado Lows dominate the cyclone types responsible for historical windstorms and thus are sampled in PGW simulations. PGW simulations show they will be only marginally intensified under global warming. However, a transient simulation suggests an increasing role for tropical cyclones that undergo transition to extratropical cyclones in generating future windstorms. This reinforces the value of combining information from both PGW experiments and transient simulations when seeking to quantify the future risk associated with extreme events under changing climate.</a:t>
            </a:r>
            <a:endParaRPr lang="en-US" sz="1400" dirty="0">
              <a:effectLst/>
              <a:ea typeface="Times New Roman" panose="02020603050405020304" pitchFamily="18" charset="0"/>
            </a:endParaRP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11547" y="3158848"/>
            <a:ext cx="5932453" cy="749366"/>
          </a:xfrm>
        </p:spPr>
        <p:txBody>
          <a:bodyPr/>
          <a:lstStyle/>
          <a:p>
            <a:r>
              <a:rPr lang="en-US" sz="1400" dirty="0">
                <a:effectLst/>
                <a:ea typeface="DengXian" panose="02010600030101010101" pitchFamily="2" charset="-122"/>
              </a:rPr>
              <a:t>The US northeastern states and adjacent Canadian provinces have a population of over 130 million. The 10 most powerful cold-season windstorms during 1979-2018 caused &gt; 34 billion USD damage in this area. Thus, cold-season windstorms represent an important, and potentially changing, geophysical hazard in this region.</a:t>
            </a:r>
            <a:r>
              <a:rPr lang="en-US" sz="1400" dirty="0"/>
              <a:t>   Understanding how they may evolve in a warmer climate is important to informing measures to enhance resilience.</a:t>
            </a:r>
          </a:p>
          <a:p>
            <a:endParaRPr lang="en-US" sz="1400" dirty="0"/>
          </a:p>
          <a:p>
            <a:endParaRPr lang="en-US" sz="1400" dirty="0"/>
          </a:p>
          <a:p>
            <a:r>
              <a:rPr lang="en-US" sz="1400" dirty="0">
                <a:ea typeface="DengXian" panose="02010600030101010101" pitchFamily="2" charset="-122"/>
              </a:rPr>
              <a:t>PGW experiments focus on mid-latitude cyclones as the primary driver of windstorms and indicate minor changes in a warmer world. However, the transient simulations suggest an increased windstorm risk in the northeast from transitioning tropical cyclones.</a:t>
            </a:r>
            <a:endParaRPr lang="en-US" sz="1400"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24175" y="5497685"/>
            <a:ext cx="3445270" cy="921185"/>
          </a:xfrm>
        </p:spPr>
        <p:txBody>
          <a:bodyPr/>
          <a:lstStyle/>
          <a:p>
            <a:pPr algn="ctr"/>
            <a:r>
              <a:rPr lang="en-US" dirty="0">
                <a:effectLst/>
                <a:ea typeface="Times New Roman" panose="02020603050405020304" pitchFamily="18" charset="0"/>
              </a:rPr>
              <a:t>Zhou X., </a:t>
            </a:r>
            <a:r>
              <a:rPr lang="en-US" dirty="0" err="1">
                <a:effectLst/>
                <a:ea typeface="Times New Roman" panose="02020603050405020304" pitchFamily="18" charset="0"/>
              </a:rPr>
              <a:t>Letson</a:t>
            </a:r>
            <a:r>
              <a:rPr lang="en-US" dirty="0">
                <a:effectLst/>
                <a:ea typeface="Times New Roman" panose="02020603050405020304" pitchFamily="18" charset="0"/>
              </a:rPr>
              <a:t> F., Coburn J.J., </a:t>
            </a:r>
            <a:r>
              <a:rPr lang="en-US" dirty="0" err="1">
                <a:effectLst/>
                <a:ea typeface="Times New Roman" panose="02020603050405020304" pitchFamily="18" charset="0"/>
              </a:rPr>
              <a:t>Barthelmie</a:t>
            </a:r>
            <a:r>
              <a:rPr lang="en-US" dirty="0">
                <a:effectLst/>
                <a:ea typeface="Times New Roman" panose="02020603050405020304" pitchFamily="18" charset="0"/>
              </a:rPr>
              <a:t> R.J. and Pryor S.C. (2023):</a:t>
            </a:r>
            <a:r>
              <a:rPr lang="en-US" b="1" dirty="0">
                <a:effectLst/>
                <a:ea typeface="Times New Roman" panose="02020603050405020304" pitchFamily="18" charset="0"/>
              </a:rPr>
              <a:t> </a:t>
            </a:r>
            <a:r>
              <a:rPr lang="en-US" dirty="0">
                <a:effectLst/>
                <a:ea typeface="Times New Roman" panose="02020603050405020304" pitchFamily="18" charset="0"/>
              </a:rPr>
              <a:t>Windstorms in the Northeastern USA in the Contemporary and Future Climate. </a:t>
            </a:r>
            <a:r>
              <a:rPr lang="en-US" i="1" dirty="0">
                <a:effectLst/>
                <a:ea typeface="Times New Roman" panose="02020603050405020304" pitchFamily="18" charset="0"/>
              </a:rPr>
              <a:t>Climate Dynamics.</a:t>
            </a:r>
            <a:r>
              <a:rPr lang="en-US" dirty="0">
                <a:effectLst/>
                <a:ea typeface="Times New Roman" panose="02020603050405020304" pitchFamily="18" charset="0"/>
              </a:rPr>
              <a:t> </a:t>
            </a:r>
            <a:r>
              <a:rPr lang="en-US" dirty="0" err="1">
                <a:effectLst/>
                <a:ea typeface="Times New Roman" panose="02020603050405020304" pitchFamily="18" charset="0"/>
              </a:rPr>
              <a:t>doi</a:t>
            </a:r>
            <a:r>
              <a:rPr lang="en-US" dirty="0">
                <a:effectLst/>
                <a:ea typeface="Times New Roman" panose="02020603050405020304" pitchFamily="18" charset="0"/>
              </a:rPr>
              <a:t>: 10.1007/s00382-023-07012-1</a:t>
            </a:r>
            <a:endParaRPr lang="en-US" dirty="0"/>
          </a:p>
        </p:txBody>
      </p:sp>
      <p:sp>
        <p:nvSpPr>
          <p:cNvPr id="9" name="Rectangle 8">
            <a:extLst>
              <a:ext uri="{FF2B5EF4-FFF2-40B4-BE49-F238E27FC236}">
                <a16:creationId xmlns:a16="http://schemas.microsoft.com/office/drawing/2014/main" id="{C5D9BA84-DD08-2B95-8609-B95EF3C37658}"/>
              </a:ext>
            </a:extLst>
          </p:cNvPr>
          <p:cNvSpPr/>
          <p:nvPr/>
        </p:nvSpPr>
        <p:spPr>
          <a:xfrm>
            <a:off x="24175" y="3158848"/>
            <a:ext cx="3328105" cy="1785104"/>
          </a:xfrm>
          <a:prstGeom prst="rect">
            <a:avLst/>
          </a:prstGeom>
        </p:spPr>
        <p:txBody>
          <a:bodyPr wrap="square">
            <a:spAutoFit/>
          </a:bodyPr>
          <a:lstStyle/>
          <a:p>
            <a:pPr marL="0" marR="0" algn="ctr">
              <a:spcBef>
                <a:spcPts val="0"/>
              </a:spcBef>
            </a:pPr>
            <a:r>
              <a:rPr lang="en-US" sz="1000" dirty="0">
                <a:effectLst/>
                <a:latin typeface="Calibri" panose="020F0502020204030204" pitchFamily="34" charset="0"/>
                <a:ea typeface="DengXian" panose="02010600030101010101" pitchFamily="2" charset="-122"/>
                <a:cs typeface="Arial" panose="020B0604020202020204" pitchFamily="34" charset="0"/>
              </a:rPr>
              <a:t>Geographic extent of intense wind speeds in Northeast States from ERA5 (a) and WRF-MPI (d). The three windstorms chosen for the PGW simulations are shown with square markers.  Cyclone tracks associated with the top 50 windstorms affecting the Northeast US in 40 years of ERA5 (b, c) and a 40-year WRF simulation nested in the MPI climate model (</a:t>
            </a:r>
            <a:r>
              <a:rPr lang="en-US" sz="1000" dirty="0" err="1">
                <a:effectLst/>
                <a:latin typeface="Calibri" panose="020F0502020204030204" pitchFamily="34" charset="0"/>
                <a:ea typeface="DengXian" panose="02010600030101010101" pitchFamily="2" charset="-122"/>
                <a:cs typeface="Arial" panose="020B0604020202020204" pitchFamily="34" charset="0"/>
              </a:rPr>
              <a:t>e,f</a:t>
            </a:r>
            <a:r>
              <a:rPr lang="en-US" sz="1000" dirty="0">
                <a:effectLst/>
                <a:latin typeface="Calibri" panose="020F0502020204030204" pitchFamily="34" charset="0"/>
                <a:ea typeface="DengXian" panose="02010600030101010101" pitchFamily="2" charset="-122"/>
                <a:cs typeface="Arial" panose="020B0604020202020204" pitchFamily="34" charset="0"/>
              </a:rPr>
              <a:t>). Stacked histograms show the prevalence of each cyclone type in the four decades of each dataset. Cyclone types are also noted for the top 50 storms in panels (a) and (d) by marker color. Cyclones are tracked using SLP fields with a three-hour time step.</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0C8C063-AB5D-7D95-CC31-8AF848632E84}"/>
              </a:ext>
            </a:extLst>
          </p:cNvPr>
          <p:cNvSpPr>
            <a:spLocks noChangeArrowheads="1"/>
          </p:cNvSpPr>
          <p:nvPr/>
        </p:nvSpPr>
        <p:spPr bwMode="auto">
          <a:xfrm>
            <a:off x="123516" y="29016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835782E6-C00A-AD89-2EAF-C63464C74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3" y="936475"/>
            <a:ext cx="3373374" cy="2222373"/>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4465</TotalTime>
  <Words>369</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DengXian</vt:lpstr>
      <vt:lpstr>Arial</vt:lpstr>
      <vt:lpstr>Calibri</vt:lpstr>
      <vt:lpstr>Times New Roman</vt:lpstr>
      <vt:lpstr>DOE-SC EESA Highlights</vt:lpstr>
      <vt:lpstr> Windstorms in a warmer world</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Sara C Pryor</cp:lastModifiedBy>
  <cp:revision>230</cp:revision>
  <cp:lastPrinted>2021-10-22T16:09:34Z</cp:lastPrinted>
  <dcterms:created xsi:type="dcterms:W3CDTF">2016-02-10T19:06:12Z</dcterms:created>
  <dcterms:modified xsi:type="dcterms:W3CDTF">2024-02-16T20:00:07Z</dcterms:modified>
</cp:coreProperties>
</file>