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06636"/>
    <a:srgbClr val="E86E25"/>
    <a:srgbClr val="1C75BC"/>
    <a:srgbClr val="88AC2E"/>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23" autoAdjust="0"/>
    <p:restoredTop sz="94361" autoAdjust="0"/>
  </p:normalViewPr>
  <p:slideViewPr>
    <p:cSldViewPr snapToGrid="0" snapToObjects="1">
      <p:cViewPr varScale="1">
        <p:scale>
          <a:sx n="81" d="100"/>
          <a:sy n="81" d="100"/>
        </p:scale>
        <p:origin x="2168" y="12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428703"/>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pic>
        <p:nvPicPr>
          <p:cNvPr id="3" name="Picture 2" descr="A picture containing drawing&#10;&#10;Description automatically generated">
            <a:extLst>
              <a:ext uri="{FF2B5EF4-FFF2-40B4-BE49-F238E27FC236}">
                <a16:creationId xmlns:a16="http://schemas.microsoft.com/office/drawing/2014/main" id="{02A6DA08-ED14-2741-A9F4-FE41D4C0C8F2}"/>
              </a:ext>
            </a:extLst>
          </p:cNvPr>
          <p:cNvPicPr>
            <a:picLocks noChangeAspect="1"/>
          </p:cNvPicPr>
          <p:nvPr userDrawn="1"/>
        </p:nvPicPr>
        <p:blipFill>
          <a:blip r:embed="rId11"/>
          <a:stretch>
            <a:fillRect/>
          </a:stretch>
        </p:blipFill>
        <p:spPr>
          <a:xfrm>
            <a:off x="5582792" y="36205"/>
            <a:ext cx="3557016" cy="669798"/>
          </a:xfrm>
          <a:prstGeom prst="rect">
            <a:avLst/>
          </a:prstGeom>
        </p:spPr>
      </p:pic>
      <p:pic>
        <p:nvPicPr>
          <p:cNvPr id="8" name="Picture 7" descr="A close up of a logo&#10;&#10;Description automatically generated">
            <a:extLst>
              <a:ext uri="{FF2B5EF4-FFF2-40B4-BE49-F238E27FC236}">
                <a16:creationId xmlns:a16="http://schemas.microsoft.com/office/drawing/2014/main" id="{391AA493-6B82-DB4F-8876-962406A72C5F}"/>
              </a:ext>
            </a:extLst>
          </p:cNvPr>
          <p:cNvPicPr>
            <a:picLocks noChangeAspect="1"/>
          </p:cNvPicPr>
          <p:nvPr userDrawn="1"/>
        </p:nvPicPr>
        <p:blipFill>
          <a:blip r:embed="rId12"/>
          <a:stretch>
            <a:fillRect/>
          </a:stretch>
        </p:blipFill>
        <p:spPr>
          <a:xfrm>
            <a:off x="3821430" y="6314929"/>
            <a:ext cx="1501140" cy="487680"/>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85445" y="16050"/>
            <a:ext cx="5675275" cy="787333"/>
          </a:xfrm>
        </p:spPr>
        <p:txBody>
          <a:bodyPr/>
          <a:lstStyle/>
          <a:p>
            <a:r>
              <a:rPr lang="en-US" sz="2000" b="1" dirty="0">
                <a:effectLst/>
                <a:ea typeface="Calibri" panose="020F0502020204030204" pitchFamily="34" charset="0"/>
              </a:rPr>
              <a:t> Projecting future energy production from wind farms – Part 3</a:t>
            </a:r>
            <a:endParaRPr lang="en-US" sz="20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a:xfrm>
            <a:off x="3469445" y="1012093"/>
            <a:ext cx="5675275" cy="1023366"/>
          </a:xfrm>
        </p:spPr>
        <p:txBody>
          <a:bodyPr/>
          <a:lstStyle/>
          <a:p>
            <a:pPr marL="0">
              <a:spcBef>
                <a:spcPts val="384"/>
              </a:spcBef>
              <a:spcAft>
                <a:spcPts val="0"/>
              </a:spcAft>
            </a:pPr>
            <a:r>
              <a:rPr lang="en-US" dirty="0">
                <a:effectLst/>
                <a:ea typeface="Calibri" panose="020F0502020204030204" pitchFamily="34" charset="0"/>
              </a:rPr>
              <a:t>Currently wind-generated electricity over most of North America is lowest in summer when electricity demand is highest. </a:t>
            </a:r>
            <a:r>
              <a:rPr lang="en-US" dirty="0">
                <a:ea typeface="Calibri" panose="020F0502020204030204" pitchFamily="34" charset="0"/>
              </a:rPr>
              <a:t>New p</a:t>
            </a:r>
            <a:r>
              <a:rPr lang="en-US" dirty="0">
                <a:effectLst/>
                <a:ea typeface="Calibri" panose="020F0502020204030204" pitchFamily="34" charset="0"/>
              </a:rPr>
              <a:t>rojections indicate reductions in summertime wind-generated electricity, which would amplify this offset. However, wintertime wind-generation of electricity across most of North America is projected to remain high and  coupled with electrification of domestic heating may lead to greater demand matching.</a:t>
            </a:r>
            <a:endParaRPr lang="en-US" dirty="0">
              <a:effectLst/>
            </a:endParaRP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11547" y="3158848"/>
            <a:ext cx="5932453" cy="749366"/>
          </a:xfrm>
        </p:spPr>
        <p:txBody>
          <a:bodyPr/>
          <a:lstStyle/>
          <a:p>
            <a:r>
              <a:rPr lang="en-US" dirty="0">
                <a:effectLst/>
                <a:ea typeface="Calibri" panose="020F0502020204030204" pitchFamily="34" charset="0"/>
              </a:rPr>
              <a:t>Enhancement of renewable energy penetration into the electricity supply is a critical component of national and international plans to achieve net zero greenhouse gas  emissions. </a:t>
            </a:r>
            <a:r>
              <a:rPr lang="en-US" dirty="0">
                <a:ea typeface="Calibri" panose="020F0502020204030204" pitchFamily="34" charset="0"/>
              </a:rPr>
              <a:t>Here we examine the ability of wind energy to meet future electricity demand at locations across North America. </a:t>
            </a:r>
          </a:p>
          <a:p>
            <a:endParaRPr lang="en-US" sz="1400" dirty="0">
              <a:effectLst/>
              <a:ea typeface="Calibri" panose="020F0502020204030204" pitchFamily="34" charset="0"/>
            </a:endParaRPr>
          </a:p>
          <a:p>
            <a:endParaRPr lang="en-US" sz="1800" dirty="0">
              <a:latin typeface="Times New Roman" panose="02020603050405020304" pitchFamily="18" charset="0"/>
            </a:endParaRPr>
          </a:p>
          <a:p>
            <a:r>
              <a:rPr lang="en-US" dirty="0">
                <a:effectLst/>
                <a:ea typeface="Calibri" panose="020F0502020204030204" pitchFamily="34" charset="0"/>
              </a:rPr>
              <a:t>Dynamical and statistical downscaling of the Max Planck Institute global model are used to make projections of wind power generation across North America and evaluate future variability and electricity demand matching. </a:t>
            </a:r>
            <a:endParaRPr lang="en-US" dirty="0">
              <a:effectLst/>
              <a:ea typeface="Times New Roman" panose="02020603050405020304" pitchFamily="18" charset="0"/>
            </a:endParaRPr>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24175" y="5497685"/>
            <a:ext cx="3445270" cy="921185"/>
          </a:xfrm>
        </p:spPr>
        <p:txBody>
          <a:bodyPr/>
          <a:lstStyle/>
          <a:p>
            <a:pPr algn="ctr"/>
            <a:r>
              <a:rPr lang="en-US" dirty="0"/>
              <a:t>. </a:t>
            </a:r>
          </a:p>
        </p:txBody>
      </p:sp>
      <p:sp>
        <p:nvSpPr>
          <p:cNvPr id="9" name="Rectangle 8">
            <a:extLst>
              <a:ext uri="{FF2B5EF4-FFF2-40B4-BE49-F238E27FC236}">
                <a16:creationId xmlns:a16="http://schemas.microsoft.com/office/drawing/2014/main" id="{C5D9BA84-DD08-2B95-8609-B95EF3C37658}"/>
              </a:ext>
            </a:extLst>
          </p:cNvPr>
          <p:cNvSpPr/>
          <p:nvPr/>
        </p:nvSpPr>
        <p:spPr>
          <a:xfrm>
            <a:off x="82757" y="4264272"/>
            <a:ext cx="3328105" cy="1323439"/>
          </a:xfrm>
          <a:prstGeom prst="rect">
            <a:avLst/>
          </a:prstGeom>
        </p:spPr>
        <p:txBody>
          <a:bodyPr wrap="square">
            <a:spAutoFit/>
          </a:bodyPr>
          <a:lstStyle/>
          <a:p>
            <a:pPr marL="0" marR="0">
              <a:spcBef>
                <a:spcPts val="0"/>
              </a:spcBef>
              <a:spcAft>
                <a:spcPts val="1000"/>
              </a:spcAft>
            </a:pPr>
            <a:r>
              <a:rPr lang="en-US" sz="1000" i="0" kern="100" dirty="0">
                <a:solidFill>
                  <a:srgbClr val="44546A"/>
                </a:solidFill>
                <a:effectLst/>
                <a:latin typeface="Arial" panose="020B0604020202020204" pitchFamily="34" charset="0"/>
                <a:ea typeface="Calibri" panose="020F0502020204030204" pitchFamily="34" charset="0"/>
                <a:cs typeface="Arial" panose="020B0604020202020204" pitchFamily="34" charset="0"/>
              </a:rPr>
              <a:t>Capacity factor (CF) by day of year and year for wind farms in the Northeast from statistical (top, </a:t>
            </a:r>
            <a:r>
              <a:rPr lang="en-US" sz="1000" i="0" kern="100" dirty="0" err="1">
                <a:solidFill>
                  <a:srgbClr val="44546A"/>
                </a:solidFill>
                <a:effectLst/>
                <a:latin typeface="Arial" panose="020B0604020202020204" pitchFamily="34" charset="0"/>
                <a:ea typeface="Calibri" panose="020F0502020204030204" pitchFamily="34" charset="0"/>
                <a:cs typeface="Arial" panose="020B0604020202020204" pitchFamily="34" charset="0"/>
              </a:rPr>
              <a:t>dMPI</a:t>
            </a:r>
            <a:r>
              <a:rPr lang="en-US" sz="1000" i="0" kern="100" dirty="0">
                <a:solidFill>
                  <a:srgbClr val="44546A"/>
                </a:solidFill>
                <a:effectLst/>
                <a:latin typeface="Arial" panose="020B0604020202020204" pitchFamily="34" charset="0"/>
                <a:ea typeface="Calibri" panose="020F0502020204030204" pitchFamily="34" charset="0"/>
                <a:cs typeface="Arial" panose="020B0604020202020204" pitchFamily="34" charset="0"/>
              </a:rPr>
              <a:t>) and dynamical (bottom, WRF) downscaling.  Higher CF = more electricity generation. Also shown; mean year-day CF from; grid supply data (black, solid), operating wind farms (magenta dashed), and from </a:t>
            </a:r>
            <a:r>
              <a:rPr lang="en-US" sz="1000" i="0" kern="100" dirty="0" err="1">
                <a:solidFill>
                  <a:srgbClr val="44546A"/>
                </a:solidFill>
                <a:effectLst/>
                <a:latin typeface="Arial" panose="020B0604020202020204" pitchFamily="34" charset="0"/>
                <a:ea typeface="Calibri" panose="020F0502020204030204" pitchFamily="34" charset="0"/>
                <a:cs typeface="Arial" panose="020B0604020202020204" pitchFamily="34" charset="0"/>
              </a:rPr>
              <a:t>dMPI</a:t>
            </a:r>
            <a:r>
              <a:rPr lang="en-US" sz="1000" i="0" kern="100" dirty="0">
                <a:solidFill>
                  <a:srgbClr val="44546A"/>
                </a:solidFill>
                <a:effectLst/>
                <a:latin typeface="Arial" panose="020B0604020202020204" pitchFamily="34" charset="0"/>
                <a:ea typeface="Calibri" panose="020F0502020204030204" pitchFamily="34" charset="0"/>
                <a:cs typeface="Arial" panose="020B0604020202020204" pitchFamily="34" charset="0"/>
              </a:rPr>
              <a:t> and WRF (black dashed) for current climate. Current </a:t>
            </a:r>
            <a:r>
              <a:rPr lang="en-US" sz="1000" kern="100" dirty="0">
                <a:solidFill>
                  <a:srgbClr val="44546A"/>
                </a:solidFill>
                <a:latin typeface="Arial" panose="020B0604020202020204" pitchFamily="34" charset="0"/>
                <a:ea typeface="Calibri" panose="020F0502020204030204" pitchFamily="34" charset="0"/>
                <a:cs typeface="Arial" panose="020B0604020202020204" pitchFamily="34" charset="0"/>
              </a:rPr>
              <a:t>n</a:t>
            </a:r>
            <a:r>
              <a:rPr lang="en-US" sz="1000" i="0" kern="100" dirty="0">
                <a:solidFill>
                  <a:srgbClr val="44546A"/>
                </a:solidFill>
                <a:effectLst/>
                <a:latin typeface="Arial" panose="020B0604020202020204" pitchFamily="34" charset="0"/>
                <a:ea typeface="Calibri" panose="020F0502020204030204" pitchFamily="34" charset="0"/>
                <a:cs typeface="Arial" panose="020B0604020202020204" pitchFamily="34" charset="0"/>
              </a:rPr>
              <a:t>ormalized electricity demand (red line).</a:t>
            </a:r>
            <a:endParaRPr lang="en-US" sz="1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0C8C063-AB5D-7D95-CC31-8AF848632E8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A comparison of a model&#10;&#10;Description automatically generated with medium confidence">
            <a:extLst>
              <a:ext uri="{FF2B5EF4-FFF2-40B4-BE49-F238E27FC236}">
                <a16:creationId xmlns:a16="http://schemas.microsoft.com/office/drawing/2014/main" id="{007059B1-68E9-54F3-38EF-68C713B6C542}"/>
              </a:ext>
            </a:extLst>
          </p:cNvPr>
          <p:cNvPicPr>
            <a:picLocks noChangeAspect="1"/>
          </p:cNvPicPr>
          <p:nvPr/>
        </p:nvPicPr>
        <p:blipFill>
          <a:blip r:embed="rId2"/>
          <a:stretch>
            <a:fillRect/>
          </a:stretch>
        </p:blipFill>
        <p:spPr>
          <a:xfrm>
            <a:off x="433792" y="766919"/>
            <a:ext cx="2743200" cy="3566160"/>
          </a:xfrm>
          <a:prstGeom prst="rect">
            <a:avLst/>
          </a:prstGeom>
        </p:spPr>
      </p:pic>
      <p:sp>
        <p:nvSpPr>
          <p:cNvPr id="7" name="Text Placeholder 13">
            <a:extLst>
              <a:ext uri="{FF2B5EF4-FFF2-40B4-BE49-F238E27FC236}">
                <a16:creationId xmlns:a16="http://schemas.microsoft.com/office/drawing/2014/main" id="{881371F9-2559-2B87-74C1-F0EA85EC1665}"/>
              </a:ext>
            </a:extLst>
          </p:cNvPr>
          <p:cNvSpPr txBox="1">
            <a:spLocks/>
          </p:cNvSpPr>
          <p:nvPr/>
        </p:nvSpPr>
        <p:spPr>
          <a:xfrm>
            <a:off x="82757" y="5542698"/>
            <a:ext cx="3445270" cy="921185"/>
          </a:xfrm>
          <a:prstGeom prst="rect">
            <a:avLst/>
          </a:prstGeom>
        </p:spPr>
        <p:txBody>
          <a:bodyPr>
            <a:noAutofit/>
          </a:bodyPr>
          <a:lstStyle>
            <a:lvl1pPr marL="0" indent="0" algn="just" rtl="0" eaLnBrk="1" fontAlgn="base" hangingPunct="1">
              <a:lnSpc>
                <a:spcPts val="1000"/>
              </a:lnSpc>
              <a:spcBef>
                <a:spcPts val="0"/>
              </a:spcBef>
              <a:spcAft>
                <a:spcPct val="0"/>
              </a:spcAft>
              <a:buFont typeface="Arial" charset="0"/>
              <a:buNone/>
              <a:defRPr sz="1000" b="0"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r>
              <a:rPr lang="en-US" dirty="0">
                <a:effectLst/>
                <a:ea typeface="Times New Roman" panose="02020603050405020304" pitchFamily="18" charset="0"/>
              </a:rPr>
              <a:t>Coburn J.J. and Pryor S.C. (2023): Projecting future energy production from operating wind farms in North America: Part 3: Variability. </a:t>
            </a:r>
            <a:r>
              <a:rPr lang="en-US" i="1" dirty="0">
                <a:effectLst/>
                <a:ea typeface="Times New Roman" panose="02020603050405020304" pitchFamily="18" charset="0"/>
              </a:rPr>
              <a:t>Journal of Applied Meteorology and Climatology</a:t>
            </a:r>
            <a:r>
              <a:rPr lang="en-US" dirty="0">
                <a:effectLst/>
                <a:ea typeface="Times New Roman" panose="02020603050405020304" pitchFamily="18" charset="0"/>
              </a:rPr>
              <a:t> </a:t>
            </a:r>
            <a:r>
              <a:rPr lang="en-US" b="1" dirty="0">
                <a:effectLst/>
                <a:ea typeface="Times New Roman" panose="02020603050405020304" pitchFamily="18" charset="0"/>
              </a:rPr>
              <a:t>62</a:t>
            </a:r>
            <a:r>
              <a:rPr lang="en-US" dirty="0">
                <a:effectLst/>
                <a:ea typeface="Times New Roman" panose="02020603050405020304" pitchFamily="18" charset="0"/>
              </a:rPr>
              <a:t> 1523-1537 </a:t>
            </a:r>
            <a:r>
              <a:rPr lang="en-US" dirty="0" err="1">
                <a:ea typeface="Calibri" panose="020F0502020204030204" pitchFamily="34" charset="0"/>
              </a:rPr>
              <a:t>doi</a:t>
            </a:r>
            <a:r>
              <a:rPr lang="en-US" dirty="0">
                <a:ea typeface="Calibri" panose="020F0502020204030204" pitchFamily="34" charset="0"/>
              </a:rPr>
              <a:t>: </a:t>
            </a:r>
            <a:r>
              <a:rPr lang="en-US" b="0" i="0" u="none" strike="noStrike" dirty="0">
                <a:effectLst/>
                <a:latin typeface="PT Sans" panose="020B0503020203020204" pitchFamily="34" charset="77"/>
              </a:rPr>
              <a:t>10.1175/JAMC-D-23-0104.1</a:t>
            </a:r>
            <a:endParaRPr lang="en-US" dirty="0">
              <a:ea typeface="Calibri" panose="020F0502020204030204" pitchFamily="34" charset="0"/>
            </a:endParaRPr>
          </a:p>
          <a:p>
            <a:pPr algn="ctr" defTabSz="914400"/>
            <a:r>
              <a:rPr lang="en-US" dirty="0"/>
              <a:t>. </a:t>
            </a:r>
          </a:p>
        </p:txBody>
      </p:sp>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4282</TotalTime>
  <Words>281</Words>
  <Application>Microsoft Macintosh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PT Sans</vt:lpstr>
      <vt:lpstr>Times New Roman</vt:lpstr>
      <vt:lpstr>DOE-SC EESA Highlights</vt:lpstr>
      <vt:lpstr> Projecting future energy production from wind farms – Part 3</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Sara C Pryor</cp:lastModifiedBy>
  <cp:revision>229</cp:revision>
  <cp:lastPrinted>2021-10-22T16:09:34Z</cp:lastPrinted>
  <dcterms:created xsi:type="dcterms:W3CDTF">2016-02-10T19:06:12Z</dcterms:created>
  <dcterms:modified xsi:type="dcterms:W3CDTF">2024-02-20T21:13:41Z</dcterms:modified>
</cp:coreProperties>
</file>