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D Collins" initials="WDC" lastIdx="1" clrIdx="0"/>
  <p:cmAuthor id="2" name="William D Collins" initials="WDC [2]" lastIdx="1" clrIdx="1"/>
  <p:cmAuthor id="3" name="William D Collins" initials="WDC [3]" lastIdx="1" clrIdx="2"/>
  <p:cmAuthor id="4" name="William D Collins" initials="WDC [4]" lastIdx="1" clrIdx="3"/>
  <p:cmAuthor id="5" name="William D Collins" initials="WDC [5]" lastIdx="1" clrIdx="4"/>
  <p:cmAuthor id="6" name="William D Collins" initials="WDC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06636"/>
    <a:srgbClr val="E86E25"/>
    <a:srgbClr val="1C75BC"/>
    <a:srgbClr val="88AC2E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323" autoAdjust="0"/>
    <p:restoredTop sz="94361" autoAdjust="0"/>
  </p:normalViewPr>
  <p:slideViewPr>
    <p:cSldViewPr snapToGrid="0" snapToObjects="1">
      <p:cViewPr varScale="1">
        <p:scale>
          <a:sx n="81" d="100"/>
          <a:sy n="81" d="100"/>
        </p:scale>
        <p:origin x="2168" y="17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35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11" Type="http://schemas.openxmlformats.org/officeDocument/2006/relationships/image" Target="../media/image10.png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636794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428703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72231" y="1084675"/>
            <a:ext cx="5786275" cy="102336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92961" y="3260530"/>
            <a:ext cx="5786275" cy="74936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92961" y="4026091"/>
            <a:ext cx="5786275" cy="9469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acet logo with big text.png">
            <a:extLst>
              <a:ext uri="{FF2B5EF4-FFF2-40B4-BE49-F238E27FC236}">
                <a16:creationId xmlns:a16="http://schemas.microsoft.com/office/drawing/2014/main" id="{A356EB99-8C51-C04C-9E2F-253E3261D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400" y="-50801"/>
            <a:ext cx="9144000" cy="2865006"/>
          </a:xfrm>
          <a:prstGeom prst="rect">
            <a:avLst/>
          </a:prstGeom>
        </p:spPr>
      </p:pic>
      <p:pic>
        <p:nvPicPr>
          <p:cNvPr id="14" name="Picture 13" descr="facet logo with big text.png">
            <a:extLst>
              <a:ext uri="{FF2B5EF4-FFF2-40B4-BE49-F238E27FC236}">
                <a16:creationId xmlns:a16="http://schemas.microsoft.com/office/drawing/2014/main" id="{3560C9DF-BD0F-9842-BE37-8A82E7B70B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800" y="101599"/>
            <a:ext cx="9144000" cy="28650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2E93B0-F554-C24D-BEBB-052C2CB8ABDF}"/>
              </a:ext>
            </a:extLst>
          </p:cNvPr>
          <p:cNvSpPr txBox="1"/>
          <p:nvPr userDrawn="1"/>
        </p:nvSpPr>
        <p:spPr>
          <a:xfrm>
            <a:off x="16150328" y="26081353"/>
            <a:ext cx="6205219" cy="1034895"/>
          </a:xfrm>
          <a:prstGeom prst="rect">
            <a:avLst/>
          </a:prstGeom>
          <a:noFill/>
        </p:spPr>
        <p:txBody>
          <a:bodyPr wrap="none" lIns="19047" tIns="9523" rIns="19047" bIns="9523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Arial"/>
                <a:cs typeface="Arial"/>
              </a:rPr>
              <a:t>DE-SC0016438</a:t>
            </a:r>
            <a:r>
              <a:rPr lang="en-US" sz="6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00B9EA-12D5-2341-891B-A57DCF4FDD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50366" y="26114198"/>
            <a:ext cx="2088614" cy="89581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5870B3-F1C1-1D47-A0E5-CAE5B97FA6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669132" y="26162608"/>
            <a:ext cx="2364384" cy="80239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2FC2F7-8458-AE47-9D50-9963B486567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391742" y="26206784"/>
            <a:ext cx="2286036" cy="74655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207F64-4ADF-4843-BADC-4026AADEDDA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684691" y="26011446"/>
            <a:ext cx="1174707" cy="117470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0B8692-6CE8-7E41-B623-C8C38D56E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2232" t="18624" r="20794" b="18891"/>
          <a:stretch/>
        </p:blipFill>
        <p:spPr>
          <a:xfrm>
            <a:off x="32444105" y="26050822"/>
            <a:ext cx="1249103" cy="109595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5DD0E9-32AE-324A-AEC4-F879D622D6A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4075887" y="26144932"/>
            <a:ext cx="2084226" cy="904186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A6DA08-ED14-2741-A9F4-FE41D4C0C8F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582792" y="36205"/>
            <a:ext cx="3557016" cy="669798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91AA493-6B82-DB4F-8876-962406A72C5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21430" y="6314929"/>
            <a:ext cx="150114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5008057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895348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85445" y="16050"/>
            <a:ext cx="5675275" cy="787333"/>
          </a:xfrm>
        </p:spPr>
        <p:txBody>
          <a:bodyPr/>
          <a:lstStyle/>
          <a:p>
            <a:r>
              <a:rPr lang="en-US" sz="20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000" dirty="0">
                <a:ea typeface="Calibri" panose="020F0502020204030204" pitchFamily="34" charset="0"/>
              </a:rPr>
              <a:t>Cost of Energy from large offshore wind arrays</a:t>
            </a: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C52594-6C86-A940-9384-1C83DC12A4C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69445" y="1012093"/>
            <a:ext cx="5675275" cy="1023366"/>
          </a:xfrm>
        </p:spPr>
        <p:txBody>
          <a:bodyPr/>
          <a:lstStyle/>
          <a:p>
            <a:pPr marL="0">
              <a:spcBef>
                <a:spcPts val="384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Uniquely detailed estimates of likely power production and levelized cost </a:t>
            </a:r>
            <a:r>
              <a:rPr lang="en-US" dirty="0">
                <a:ea typeface="Calibri" panose="020F0502020204030204" pitchFamily="34" charset="0"/>
              </a:rPr>
              <a:t>of </a:t>
            </a:r>
            <a:r>
              <a:rPr lang="en-US" dirty="0">
                <a:effectLst/>
                <a:ea typeface="Calibri" panose="020F0502020204030204" pitchFamily="34" charset="0"/>
              </a:rPr>
              <a:t>electricity from planned offshore wind farms along the US east coast are generated using numerical modeling.</a:t>
            </a:r>
            <a:endParaRPr lang="en-US" dirty="0">
              <a:effectLst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0539BD-2F57-CB4A-9150-E7BA1F5AE83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11547" y="3158848"/>
            <a:ext cx="5932453" cy="749366"/>
          </a:xfrm>
        </p:spPr>
        <p:txBody>
          <a:bodyPr/>
          <a:lstStyle/>
          <a:p>
            <a:r>
              <a:rPr lang="en-US" dirty="0">
                <a:effectLst/>
                <a:ea typeface="Calibri" panose="020F0502020204030204" pitchFamily="34" charset="0"/>
              </a:rPr>
              <a:t>Enhancement of renewable energy penetration into the electricity supply is a critical component of national and international plans to achieve net zero greenhouse gas  emissions. Reducing the cost of offshore wind-generated electricity is a key goal of DoE and is critically dependent on optimizing wind turbine layouts. </a:t>
            </a:r>
            <a:endParaRPr lang="en-US" dirty="0">
              <a:ea typeface="Calibri" panose="020F0502020204030204" pitchFamily="34" charset="0"/>
            </a:endParaRPr>
          </a:p>
          <a:p>
            <a:endParaRPr lang="en-US" sz="1400" dirty="0">
              <a:effectLst/>
              <a:ea typeface="Calibri" panose="020F0502020204030204" pitchFamily="34" charset="0"/>
            </a:endParaRP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ea typeface="Calibri" panose="020F0502020204030204" pitchFamily="34" charset="0"/>
              </a:rPr>
              <a:t>Data from large-scale atmospheric models are used to drive simulations of electricity production across a range of possible wind turbine layouts for the whole of the US east coast. 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4E38FC-C9E4-5D45-8863-D2F30A4BFA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4175" y="5497685"/>
            <a:ext cx="3445270" cy="921185"/>
          </a:xfrm>
        </p:spPr>
        <p:txBody>
          <a:bodyPr/>
          <a:lstStyle/>
          <a:p>
            <a:pPr algn="ctr"/>
            <a:r>
              <a:rPr lang="en-US" dirty="0"/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D9BA84-DD08-2B95-8609-B95EF3C37658}"/>
              </a:ext>
            </a:extLst>
          </p:cNvPr>
          <p:cNvSpPr/>
          <p:nvPr/>
        </p:nvSpPr>
        <p:spPr>
          <a:xfrm>
            <a:off x="38710" y="3555904"/>
            <a:ext cx="33281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Levelized Cost of Energy (</a:t>
            </a:r>
            <a:r>
              <a:rPr lang="en-US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LCoE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$/MWh</a:t>
            </a: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modeled for 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proposed US east-coast offshore wind deployments (this analysis) and selected other electricity generation sources (all sources are shown without subsidies)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0C8C063-AB5D-7D95-CC31-8AF848632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81371F9-2559-2B87-74C1-F0EA85EC1665}"/>
              </a:ext>
            </a:extLst>
          </p:cNvPr>
          <p:cNvSpPr txBox="1">
            <a:spLocks/>
          </p:cNvSpPr>
          <p:nvPr/>
        </p:nvSpPr>
        <p:spPr>
          <a:xfrm>
            <a:off x="82757" y="5542698"/>
            <a:ext cx="3445270" cy="9211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rtl="0" eaLnBrk="1" fontAlgn="base" hangingPunct="1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000" b="0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dirty="0" err="1">
                <a:effectLst/>
                <a:ea typeface="Times New Roman" panose="02020603050405020304" pitchFamily="18" charset="0"/>
              </a:rPr>
              <a:t>Barthelmie</a:t>
            </a:r>
            <a:r>
              <a:rPr lang="en-US" dirty="0">
                <a:effectLst/>
                <a:ea typeface="Times New Roman" panose="02020603050405020304" pitchFamily="18" charset="0"/>
              </a:rPr>
              <a:t> R.J., Larsen G.C. and Pryor S.C. (2023): Modeling annual electricity production and levelized cost of energy from the US East coast offshore wind energy lease areas. </a:t>
            </a:r>
            <a:r>
              <a:rPr lang="en-US" i="1" dirty="0">
                <a:effectLst/>
                <a:ea typeface="Times New Roman" panose="02020603050405020304" pitchFamily="18" charset="0"/>
              </a:rPr>
              <a:t>Energies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b="1" dirty="0">
                <a:effectLst/>
                <a:ea typeface="Times New Roman" panose="02020603050405020304" pitchFamily="18" charset="0"/>
              </a:rPr>
              <a:t>16</a:t>
            </a:r>
            <a:r>
              <a:rPr lang="en-US" dirty="0">
                <a:effectLst/>
                <a:ea typeface="Times New Roman" panose="02020603050405020304" pitchFamily="18" charset="0"/>
              </a:rPr>
              <a:t> 4550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doi</a:t>
            </a:r>
            <a:r>
              <a:rPr lang="en-US" dirty="0">
                <a:effectLst/>
                <a:ea typeface="Times New Roman" panose="02020603050405020304" pitchFamily="18" charset="0"/>
              </a:rPr>
              <a:t>: 10.3390/en16124550</a:t>
            </a:r>
            <a:r>
              <a:rPr lang="en-US" dirty="0"/>
              <a:t>. </a:t>
            </a:r>
          </a:p>
        </p:txBody>
      </p:sp>
      <p:pic>
        <p:nvPicPr>
          <p:cNvPr id="2" name="Picture 1" descr="Chart, box and whisker chart&#10;&#10;Description automatically generated">
            <a:extLst>
              <a:ext uri="{FF2B5EF4-FFF2-40B4-BE49-F238E27FC236}">
                <a16:creationId xmlns:a16="http://schemas.microsoft.com/office/drawing/2014/main" id="{D82CFA35-5366-6516-9983-F183F4404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5" y="902380"/>
            <a:ext cx="3342640" cy="25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4305</TotalTime>
  <Words>201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DOE-SC EESA Highlights</vt:lpstr>
      <vt:lpstr> Cost of Energy from large offshore wind arrays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Sara C Pryor</cp:lastModifiedBy>
  <cp:revision>231</cp:revision>
  <cp:lastPrinted>2021-10-22T16:09:34Z</cp:lastPrinted>
  <dcterms:created xsi:type="dcterms:W3CDTF">2016-02-10T19:06:12Z</dcterms:created>
  <dcterms:modified xsi:type="dcterms:W3CDTF">2024-02-21T21:15:34Z</dcterms:modified>
</cp:coreProperties>
</file>