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06636"/>
    <a:srgbClr val="E86E25"/>
    <a:srgbClr val="1C75BC"/>
    <a:srgbClr val="88AC2E"/>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23" autoAdjust="0"/>
    <p:restoredTop sz="94361" autoAdjust="0"/>
  </p:normalViewPr>
  <p:slideViewPr>
    <p:cSldViewPr snapToGrid="0" snapToObjects="1">
      <p:cViewPr varScale="1">
        <p:scale>
          <a:sx n="81" d="100"/>
          <a:sy n="81" d="100"/>
        </p:scale>
        <p:origin x="2168" y="-320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1/28/23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428703"/>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pic>
        <p:nvPicPr>
          <p:cNvPr id="3" name="Picture 2" descr="A picture containing drawing&#10;&#10;Description automatically generated">
            <a:extLst>
              <a:ext uri="{FF2B5EF4-FFF2-40B4-BE49-F238E27FC236}">
                <a16:creationId xmlns:a16="http://schemas.microsoft.com/office/drawing/2014/main" id="{02A6DA08-ED14-2741-A9F4-FE41D4C0C8F2}"/>
              </a:ext>
            </a:extLst>
          </p:cNvPr>
          <p:cNvPicPr>
            <a:picLocks noChangeAspect="1"/>
          </p:cNvPicPr>
          <p:nvPr userDrawn="1"/>
        </p:nvPicPr>
        <p:blipFill>
          <a:blip r:embed="rId11"/>
          <a:stretch>
            <a:fillRect/>
          </a:stretch>
        </p:blipFill>
        <p:spPr>
          <a:xfrm>
            <a:off x="5582792" y="36205"/>
            <a:ext cx="3557016" cy="669798"/>
          </a:xfrm>
          <a:prstGeom prst="rect">
            <a:avLst/>
          </a:prstGeom>
        </p:spPr>
      </p:pic>
      <p:pic>
        <p:nvPicPr>
          <p:cNvPr id="8" name="Picture 7" descr="A close up of a logo&#10;&#10;Description automatically generated">
            <a:extLst>
              <a:ext uri="{FF2B5EF4-FFF2-40B4-BE49-F238E27FC236}">
                <a16:creationId xmlns:a16="http://schemas.microsoft.com/office/drawing/2014/main" id="{391AA493-6B82-DB4F-8876-962406A72C5F}"/>
              </a:ext>
            </a:extLst>
          </p:cNvPr>
          <p:cNvPicPr>
            <a:picLocks noChangeAspect="1"/>
          </p:cNvPicPr>
          <p:nvPr userDrawn="1"/>
        </p:nvPicPr>
        <p:blipFill>
          <a:blip r:embed="rId12"/>
          <a:stretch>
            <a:fillRect/>
          </a:stretch>
        </p:blipFill>
        <p:spPr>
          <a:xfrm>
            <a:off x="3821430" y="6314929"/>
            <a:ext cx="1501140" cy="487680"/>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i.org/10.1175/JCLI-D-22-0200.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85445" y="16050"/>
            <a:ext cx="5675275" cy="787333"/>
          </a:xfrm>
        </p:spPr>
        <p:txBody>
          <a:bodyPr/>
          <a:lstStyle/>
          <a:p>
            <a:r>
              <a:rPr lang="en-US" sz="2000" b="1" dirty="0">
                <a:effectLst/>
                <a:ea typeface="Calibri" panose="020F0502020204030204" pitchFamily="34" charset="0"/>
              </a:rPr>
              <a:t> Evolution of the internal climate modes under future warming</a:t>
            </a:r>
            <a:r>
              <a:rPr lang="en-US" sz="2000" dirty="0">
                <a:effectLst/>
              </a:rPr>
              <a:t> </a:t>
            </a:r>
            <a:endParaRPr lang="en-US" sz="20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a:xfrm>
            <a:off x="3469445" y="1012093"/>
            <a:ext cx="5675275" cy="1023366"/>
          </a:xfrm>
        </p:spPr>
        <p:txBody>
          <a:bodyPr/>
          <a:lstStyle/>
          <a:p>
            <a:pPr marL="0" marR="0" lvl="0">
              <a:spcBef>
                <a:spcPts val="384"/>
              </a:spcBef>
              <a:spcAft>
                <a:spcPts val="0"/>
              </a:spcAft>
            </a:pPr>
            <a:r>
              <a:rPr lang="en-US" dirty="0">
                <a:effectLst/>
                <a:ea typeface="Calibri" panose="020F0502020204030204" pitchFamily="34" charset="0"/>
              </a:rPr>
              <a:t>Output from 58 realizations from a wide range of CMIP6 generation ESMs are used to derive projections of spatiotemporal characteristics of key internal climate modes</a:t>
            </a:r>
            <a:r>
              <a:rPr lang="en-US" dirty="0">
                <a:ea typeface="Calibri" panose="020F0502020204030204" pitchFamily="34" charset="0"/>
              </a:rPr>
              <a:t>. </a:t>
            </a:r>
            <a:r>
              <a:rPr lang="en-US" dirty="0">
                <a:effectLst/>
                <a:ea typeface="Calibri" panose="020F0502020204030204" pitchFamily="34" charset="0"/>
              </a:rPr>
              <a:t>NAM, SAM and ENSO tend to evolve towards increased prevalence of the positive phase. The degree </a:t>
            </a:r>
            <a:r>
              <a:rPr lang="en-US">
                <a:effectLst/>
                <a:ea typeface="Calibri" panose="020F0502020204030204" pitchFamily="34" charset="0"/>
              </a:rPr>
              <a:t>to which modes </a:t>
            </a:r>
            <a:r>
              <a:rPr lang="en-US">
                <a:ea typeface="Calibri" panose="020F0502020204030204" pitchFamily="34" charset="0"/>
              </a:rPr>
              <a:t>change </a:t>
            </a:r>
            <a:r>
              <a:rPr lang="en-US" dirty="0">
                <a:ea typeface="Calibri" panose="020F0502020204030204" pitchFamily="34" charset="0"/>
              </a:rPr>
              <a:t>scale with skill in the contemporary period (generally smaller for higher skill) and radiative forcing (larger changes for higher forcing). </a:t>
            </a:r>
            <a:endParaRPr lang="en-US" dirty="0">
              <a:effectLst/>
              <a:ea typeface="Times New Roman" panose="02020603050405020304" pitchFamily="18" charset="0"/>
            </a:endParaRP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11547" y="3158848"/>
            <a:ext cx="5932453" cy="749366"/>
          </a:xfrm>
        </p:spPr>
        <p:txBody>
          <a:bodyPr/>
          <a:lstStyle/>
          <a:p>
            <a:r>
              <a:rPr lang="en-US" dirty="0">
                <a:effectLst/>
                <a:ea typeface="Calibri" panose="020F0502020204030204" pitchFamily="34" charset="0"/>
              </a:rPr>
              <a:t>Climate modes forced by internal processes play an important role in weather and climate variability over multiple spatial and temporal scales. Future climate changes will not only be affected by the variability arising from these modes, but the modes will themselves change in response to the externally-forced changing climate. This work quantifies how these modes </a:t>
            </a:r>
            <a:r>
              <a:rPr lang="en-US">
                <a:effectLst/>
                <a:ea typeface="Calibri" panose="020F0502020204030204" pitchFamily="34" charset="0"/>
              </a:rPr>
              <a:t>may evolve</a:t>
            </a:r>
            <a:r>
              <a:rPr lang="en-US">
                <a:solidFill>
                  <a:srgbClr val="000000"/>
                </a:solidFill>
              </a:rPr>
              <a:t>.</a:t>
            </a:r>
            <a:endParaRPr lang="en-US" dirty="0">
              <a:effectLst/>
              <a:ea typeface="Times New Roman" panose="02020603050405020304" pitchFamily="18" charset="0"/>
            </a:endParaRPr>
          </a:p>
          <a:p>
            <a:endParaRPr lang="en-US" dirty="0"/>
          </a:p>
          <a:p>
            <a:r>
              <a:rPr lang="en-US" dirty="0">
                <a:effectLst/>
                <a:ea typeface="Calibri" panose="020F0502020204030204" pitchFamily="34" charset="0"/>
              </a:rPr>
              <a:t>A wide range of CMIP6 generation ESMs are used to derive projections of three key internal atmospheric and three oceanic modes under high (SSP585) and low (SSP126) radiative forcing scenarios. </a:t>
            </a:r>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24175" y="5495276"/>
            <a:ext cx="3352280" cy="921185"/>
          </a:xfrm>
        </p:spPr>
        <p:txBody>
          <a:bodyPr/>
          <a:lstStyle/>
          <a:p>
            <a:pPr algn="ctr"/>
            <a:r>
              <a:rPr lang="en-US" dirty="0">
                <a:effectLst/>
                <a:ea typeface="Calibri" panose="020F0502020204030204" pitchFamily="34" charset="0"/>
              </a:rPr>
              <a:t>Coburn J.J. and Pryor S.C. (2023): Evolution of the internal climate modes under future warming. </a:t>
            </a:r>
            <a:r>
              <a:rPr lang="en-US" i="1" dirty="0">
                <a:effectLst/>
                <a:ea typeface="Calibri" panose="020F0502020204030204" pitchFamily="34" charset="0"/>
              </a:rPr>
              <a:t>Journal of Climate</a:t>
            </a:r>
            <a:r>
              <a:rPr lang="en-US" dirty="0">
                <a:effectLst/>
                <a:ea typeface="Calibri" panose="020F0502020204030204" pitchFamily="34" charset="0"/>
              </a:rPr>
              <a:t> </a:t>
            </a:r>
            <a:r>
              <a:rPr lang="en-US" b="1" dirty="0">
                <a:effectLst/>
                <a:ea typeface="Calibri" panose="020F0502020204030204" pitchFamily="34" charset="0"/>
              </a:rPr>
              <a:t>36</a:t>
            </a:r>
            <a:r>
              <a:rPr lang="en-US" dirty="0">
                <a:effectLst/>
                <a:ea typeface="Calibri" panose="020F0502020204030204" pitchFamily="34" charset="0"/>
              </a:rPr>
              <a:t> 511-529 </a:t>
            </a:r>
            <a:r>
              <a:rPr lang="en-US" u="sng" dirty="0">
                <a:effectLst/>
                <a:ea typeface="Calibri" panose="020F0502020204030204" pitchFamily="34" charset="0"/>
                <a:hlinkClick r:id="rId2">
                  <a:extLst>
                    <a:ext uri="{A12FA001-AC4F-418D-AE19-62706E023703}">
                      <ahyp:hlinkClr xmlns:ahyp="http://schemas.microsoft.com/office/drawing/2018/hyperlinkcolor" val="tx"/>
                    </a:ext>
                  </a:extLst>
                </a:hlinkClick>
              </a:rPr>
              <a:t>doi: 10.1175/JCLI-D-22-0200.1</a:t>
            </a:r>
            <a:r>
              <a:rPr lang="en-US" dirty="0"/>
              <a:t>. </a:t>
            </a:r>
          </a:p>
        </p:txBody>
      </p:sp>
      <p:pic>
        <p:nvPicPr>
          <p:cNvPr id="3" name="Picture 2" descr="Chart&#10;&#10;Description automatically generated">
            <a:extLst>
              <a:ext uri="{FF2B5EF4-FFF2-40B4-BE49-F238E27FC236}">
                <a16:creationId xmlns:a16="http://schemas.microsoft.com/office/drawing/2014/main" id="{D7B41862-D779-156B-10E0-5DE5D5B26D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01" r="5417"/>
          <a:stretch/>
        </p:blipFill>
        <p:spPr bwMode="auto">
          <a:xfrm>
            <a:off x="396239" y="771783"/>
            <a:ext cx="2599209" cy="3923908"/>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C5D9BA84-DD08-2B95-8609-B95EF3C37658}"/>
              </a:ext>
            </a:extLst>
          </p:cNvPr>
          <p:cNvSpPr/>
          <p:nvPr/>
        </p:nvSpPr>
        <p:spPr>
          <a:xfrm>
            <a:off x="24175" y="4670127"/>
            <a:ext cx="3328105" cy="830997"/>
          </a:xfrm>
          <a:prstGeom prst="rect">
            <a:avLst/>
          </a:prstGeom>
        </p:spPr>
        <p:txBody>
          <a:bodyPr wrap="square">
            <a:spAutoFit/>
          </a:bodyPr>
          <a:lstStyle/>
          <a:p>
            <a:pPr algn="ctr"/>
            <a:r>
              <a:rPr lang="en-US" sz="1200" dirty="0"/>
              <a:t>Projections of key climate modes under low and high radiative forcing, with  the best and worst performing ESM in the contemporary climate highlighted.</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4042</TotalTime>
  <Words>238</Words>
  <Application>Microsoft Macintosh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DOE-SC EESA Highlights</vt:lpstr>
      <vt:lpstr> Evolution of the internal climate modes under future warming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Sara C Pryor</cp:lastModifiedBy>
  <cp:revision>219</cp:revision>
  <cp:lastPrinted>2021-10-22T16:09:34Z</cp:lastPrinted>
  <dcterms:created xsi:type="dcterms:W3CDTF">2016-02-10T19:06:12Z</dcterms:created>
  <dcterms:modified xsi:type="dcterms:W3CDTF">2023-01-28T23:08:08Z</dcterms:modified>
</cp:coreProperties>
</file>