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j5RZDoR+78YUOH/D51t2b2jN9M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 name="Google Shape;3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 name="Google Shape;5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yperFACETS Highlight">
  <p:cSld name="HyperFACETS Highlight">
    <p:spTree>
      <p:nvGrpSpPr>
        <p:cNvPr id="1" name="Shape 11"/>
        <p:cNvGrpSpPr/>
        <p:nvPr/>
      </p:nvGrpSpPr>
      <p:grpSpPr>
        <a:xfrm>
          <a:off x="0" y="0"/>
          <a:ext cx="0" cy="0"/>
          <a:chOff x="0" y="0"/>
          <a:chExt cx="0" cy="0"/>
        </a:xfrm>
      </p:grpSpPr>
      <p:sp>
        <p:nvSpPr>
          <p:cNvPr id="12" name="Google Shape;12;p7"/>
          <p:cNvSpPr/>
          <p:nvPr/>
        </p:nvSpPr>
        <p:spPr>
          <a:xfrm>
            <a:off x="1" y="0"/>
            <a:ext cx="12192000" cy="970028"/>
          </a:xfrm>
          <a:prstGeom prst="rect">
            <a:avLst/>
          </a:prstGeom>
          <a:solidFill>
            <a:srgbClr val="1D4F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7"/>
          <p:cNvSpPr txBox="1">
            <a:spLocks noGrp="1"/>
          </p:cNvSpPr>
          <p:nvPr>
            <p:ph type="body" idx="1"/>
          </p:nvPr>
        </p:nvSpPr>
        <p:spPr>
          <a:xfrm>
            <a:off x="0" y="12739"/>
            <a:ext cx="12191999" cy="957289"/>
          </a:xfrm>
          <a:prstGeom prst="rect">
            <a:avLst/>
          </a:prstGeom>
          <a:solidFill>
            <a:srgbClr val="1D4F79"/>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800"/>
              <a:buNone/>
              <a:defRPr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7"/>
          <p:cNvSpPr txBox="1">
            <a:spLocks noGrp="1"/>
          </p:cNvSpPr>
          <p:nvPr>
            <p:ph type="body" idx="2"/>
          </p:nvPr>
        </p:nvSpPr>
        <p:spPr>
          <a:xfrm>
            <a:off x="228600" y="1173164"/>
            <a:ext cx="7046843" cy="418402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dk1"/>
              </a:buClr>
              <a:buSzPts val="2800"/>
              <a:buChar char="•"/>
              <a:defRPr/>
            </a:lvl1pPr>
            <a:lvl2pPr marL="914400" lvl="1" indent="-381000" algn="l">
              <a:lnSpc>
                <a:spcPct val="100000"/>
              </a:lnSpc>
              <a:spcBef>
                <a:spcPts val="500"/>
              </a:spcBef>
              <a:spcAft>
                <a:spcPts val="0"/>
              </a:spcAft>
              <a:buClr>
                <a:schemeClr val="dk1"/>
              </a:buClr>
              <a:buSzPts val="2400"/>
              <a:buChar char="•"/>
              <a:defRPr/>
            </a:lvl2pPr>
            <a:lvl3pPr marL="1371600" lvl="2" indent="-355600" algn="l">
              <a:lnSpc>
                <a:spcPct val="100000"/>
              </a:lnSpc>
              <a:spcBef>
                <a:spcPts val="500"/>
              </a:spcBef>
              <a:spcAft>
                <a:spcPts val="0"/>
              </a:spcAft>
              <a:buClr>
                <a:schemeClr val="dk1"/>
              </a:buClr>
              <a:buSzPts val="20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7"/>
          <p:cNvSpPr>
            <a:spLocks noGrp="1"/>
          </p:cNvSpPr>
          <p:nvPr>
            <p:ph type="pic" idx="3"/>
          </p:nvPr>
        </p:nvSpPr>
        <p:spPr>
          <a:xfrm>
            <a:off x="7345018" y="1173162"/>
            <a:ext cx="4642196" cy="4995293"/>
          </a:xfrm>
          <a:prstGeom prst="rect">
            <a:avLst/>
          </a:prstGeom>
          <a:noFill/>
          <a:ln>
            <a:noFill/>
          </a:ln>
        </p:spPr>
      </p:sp>
      <p:sp>
        <p:nvSpPr>
          <p:cNvPr id="16" name="Google Shape;16;p7"/>
          <p:cNvSpPr txBox="1">
            <a:spLocks noGrp="1"/>
          </p:cNvSpPr>
          <p:nvPr>
            <p:ph type="body" idx="4"/>
          </p:nvPr>
        </p:nvSpPr>
        <p:spPr>
          <a:xfrm>
            <a:off x="39756" y="5517094"/>
            <a:ext cx="7235687" cy="655637"/>
          </a:xfrm>
          <a:prstGeom prst="rect">
            <a:avLst/>
          </a:prstGeom>
          <a:solidFill>
            <a:srgbClr val="DDEAF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200"/>
              <a:buNone/>
              <a:defRPr sz="1200"/>
            </a:lvl1pPr>
            <a:lvl2pPr marL="914400" lvl="1" indent="-304800" algn="l">
              <a:lnSpc>
                <a:spcPct val="90000"/>
              </a:lnSpc>
              <a:spcBef>
                <a:spcPts val="500"/>
              </a:spcBef>
              <a:spcAft>
                <a:spcPts val="0"/>
              </a:spcAft>
              <a:buClr>
                <a:schemeClr val="dk1"/>
              </a:buClr>
              <a:buSzPts val="1200"/>
              <a:buChar char="•"/>
              <a:defRPr sz="1200"/>
            </a:lvl2pPr>
            <a:lvl3pPr marL="1371600" lvl="2" indent="-304800" algn="l">
              <a:lnSpc>
                <a:spcPct val="90000"/>
              </a:lnSpc>
              <a:spcBef>
                <a:spcPts val="500"/>
              </a:spcBef>
              <a:spcAft>
                <a:spcPts val="0"/>
              </a:spcAft>
              <a:buClr>
                <a:schemeClr val="dk1"/>
              </a:buClr>
              <a:buSzPts val="1200"/>
              <a:buChar char="•"/>
              <a:defRPr sz="1200"/>
            </a:lvl3pPr>
            <a:lvl4pPr marL="1828800" lvl="3" indent="-304800" algn="l">
              <a:lnSpc>
                <a:spcPct val="90000"/>
              </a:lnSpc>
              <a:spcBef>
                <a:spcPts val="500"/>
              </a:spcBef>
              <a:spcAft>
                <a:spcPts val="0"/>
              </a:spcAft>
              <a:buClr>
                <a:schemeClr val="dk1"/>
              </a:buClr>
              <a:buSzPts val="1200"/>
              <a:buChar char="•"/>
              <a:defRPr sz="12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 name="Google Shape;17;p7" descr="A picture containing text, clipart&#10;&#10;Description automatically generated"/>
          <p:cNvPicPr preferRelativeResize="0"/>
          <p:nvPr/>
        </p:nvPicPr>
        <p:blipFill rotWithShape="1">
          <a:blip r:embed="rId2">
            <a:alphaModFix/>
          </a:blip>
          <a:srcRect/>
          <a:stretch/>
        </p:blipFill>
        <p:spPr>
          <a:xfrm>
            <a:off x="9228222" y="6303466"/>
            <a:ext cx="2935186" cy="481333"/>
          </a:xfrm>
          <a:prstGeom prst="rect">
            <a:avLst/>
          </a:prstGeom>
          <a:noFill/>
          <a:ln>
            <a:noFill/>
          </a:ln>
        </p:spPr>
      </p:pic>
      <p:sp>
        <p:nvSpPr>
          <p:cNvPr id="18" name="Google Shape;18;p7"/>
          <p:cNvSpPr/>
          <p:nvPr/>
        </p:nvSpPr>
        <p:spPr>
          <a:xfrm>
            <a:off x="0" y="6217749"/>
            <a:ext cx="8347934" cy="640251"/>
          </a:xfrm>
          <a:prstGeom prst="rect">
            <a:avLst/>
          </a:prstGeom>
          <a:solidFill>
            <a:srgbClr val="1D4F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7"/>
          <p:cNvSpPr/>
          <p:nvPr/>
        </p:nvSpPr>
        <p:spPr>
          <a:xfrm>
            <a:off x="7648688" y="6217749"/>
            <a:ext cx="1301638" cy="640251"/>
          </a:xfrm>
          <a:prstGeom prst="parallelogram">
            <a:avLst>
              <a:gd name="adj" fmla="val 21529"/>
            </a:avLst>
          </a:prstGeom>
          <a:solidFill>
            <a:srgbClr val="1D4F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7"/>
          <p:cNvSpPr/>
          <p:nvPr/>
        </p:nvSpPr>
        <p:spPr>
          <a:xfrm>
            <a:off x="8832850" y="6217749"/>
            <a:ext cx="200827" cy="640251"/>
          </a:xfrm>
          <a:prstGeom prst="parallelogram">
            <a:avLst>
              <a:gd name="adj" fmla="val 70539"/>
            </a:avLst>
          </a:prstGeom>
          <a:solidFill>
            <a:srgbClr val="1D4F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7" descr="SC Logos | U.S. DOE Office of Science (SC)"/>
          <p:cNvPicPr preferRelativeResize="0"/>
          <p:nvPr/>
        </p:nvPicPr>
        <p:blipFill rotWithShape="1">
          <a:blip r:embed="rId3">
            <a:alphaModFix/>
          </a:blip>
          <a:srcRect/>
          <a:stretch/>
        </p:blipFill>
        <p:spPr>
          <a:xfrm>
            <a:off x="152400" y="6294956"/>
            <a:ext cx="2969250" cy="4983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3390/rs1618347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29/2022WR03240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1"/>
          <p:cNvSpPr txBox="1">
            <a:spLocks noGrp="1"/>
          </p:cNvSpPr>
          <p:nvPr>
            <p:ph type="body" idx="1"/>
          </p:nvPr>
        </p:nvSpPr>
        <p:spPr>
          <a:xfrm>
            <a:off x="0" y="12739"/>
            <a:ext cx="12191999" cy="957289"/>
          </a:xfrm>
          <a:prstGeom prst="rect">
            <a:avLst/>
          </a:prstGeom>
          <a:solidFill>
            <a:srgbClr val="1D4F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None/>
            </a:pPr>
            <a:r>
              <a:rPr lang="en-US" dirty="0"/>
              <a:t>Remote Sensing Detection of Growing Season Freeze-Induced Defoliation of Montane Quaking Aspen (Populus </a:t>
            </a:r>
            <a:r>
              <a:rPr lang="en-US" dirty="0" err="1"/>
              <a:t>tremuloides</a:t>
            </a:r>
            <a:r>
              <a:rPr lang="en-US" dirty="0"/>
              <a:t>) in Southern Utah, USA</a:t>
            </a:r>
            <a:endParaRPr dirty="0"/>
          </a:p>
        </p:txBody>
      </p:sp>
      <p:sp>
        <p:nvSpPr>
          <p:cNvPr id="28" name="Google Shape;28;p1"/>
          <p:cNvSpPr txBox="1">
            <a:spLocks noGrp="1"/>
          </p:cNvSpPr>
          <p:nvPr>
            <p:ph type="body" idx="2"/>
          </p:nvPr>
        </p:nvSpPr>
        <p:spPr>
          <a:xfrm>
            <a:off x="228600" y="1173164"/>
            <a:ext cx="7046843" cy="418402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D8BBC"/>
              </a:buClr>
              <a:buSzPts val="1600"/>
              <a:buNone/>
            </a:pPr>
            <a:r>
              <a:rPr lang="en-US" sz="1600" b="1" dirty="0">
                <a:solidFill>
                  <a:srgbClr val="5D8BBC"/>
                </a:solidFill>
                <a:latin typeface="Arial"/>
                <a:ea typeface="Arial"/>
                <a:cs typeface="Arial"/>
                <a:sym typeface="Arial"/>
              </a:rPr>
              <a:t>Objective</a:t>
            </a:r>
            <a:endParaRPr dirty="0"/>
          </a:p>
          <a:p>
            <a:pPr marL="285750" lvl="0" indent="-285750" algn="just" rtl="0">
              <a:lnSpc>
                <a:spcPct val="100000"/>
              </a:lnSpc>
              <a:spcBef>
                <a:spcPts val="600"/>
              </a:spcBef>
              <a:spcAft>
                <a:spcPts val="0"/>
              </a:spcAft>
              <a:buClr>
                <a:schemeClr val="dk1"/>
              </a:buClr>
              <a:buSzPts val="1400"/>
              <a:buFont typeface="Arial"/>
              <a:buChar char="•"/>
            </a:pPr>
            <a:r>
              <a:rPr lang="en-US" sz="1400" dirty="0"/>
              <a:t>This study aims to detect and analyze the spatial extent and temporal progression of freeze-induced canopy damage in aspen in Southern Utah. By identifying the patterns and impacts of growing season freeze events, the research seeks to understand their effects on the health and survival of montane aspen populations in Western North America.</a:t>
            </a:r>
            <a:endParaRPr sz="1400" b="0" dirty="0">
              <a:solidFill>
                <a:schemeClr val="dk1"/>
              </a:solidFill>
              <a:latin typeface="Calibri"/>
              <a:ea typeface="Calibri"/>
              <a:cs typeface="Calibri"/>
              <a:sym typeface="Calibri"/>
            </a:endParaRPr>
          </a:p>
          <a:p>
            <a:pPr marL="285750" lvl="0" indent="-247650" algn="just" rtl="0">
              <a:lnSpc>
                <a:spcPct val="100000"/>
              </a:lnSpc>
              <a:spcBef>
                <a:spcPts val="0"/>
              </a:spcBef>
              <a:spcAft>
                <a:spcPts val="0"/>
              </a:spcAft>
              <a:buClr>
                <a:schemeClr val="dk1"/>
              </a:buClr>
              <a:buSzPts val="600"/>
              <a:buFont typeface="Arial"/>
              <a:buNone/>
            </a:pPr>
            <a:endParaRPr sz="600" b="0" dirty="0">
              <a:solidFill>
                <a:schemeClr val="dk1"/>
              </a:solidFill>
            </a:endParaRPr>
          </a:p>
          <a:p>
            <a:pPr marL="0" lvl="0" indent="0" algn="just" rtl="0">
              <a:lnSpc>
                <a:spcPct val="100000"/>
              </a:lnSpc>
              <a:spcBef>
                <a:spcPts val="0"/>
              </a:spcBef>
              <a:spcAft>
                <a:spcPts val="0"/>
              </a:spcAft>
              <a:buClr>
                <a:srgbClr val="5D8BBC"/>
              </a:buClr>
              <a:buSzPts val="1600"/>
              <a:buNone/>
            </a:pPr>
            <a:r>
              <a:rPr lang="en-US" sz="1600" b="1" dirty="0">
                <a:solidFill>
                  <a:srgbClr val="5D8BBC"/>
                </a:solidFill>
                <a:latin typeface="Arial"/>
                <a:ea typeface="Arial"/>
                <a:cs typeface="Arial"/>
                <a:sym typeface="Arial"/>
              </a:rPr>
              <a:t>Approach</a:t>
            </a:r>
            <a:endParaRPr dirty="0"/>
          </a:p>
          <a:p>
            <a:pPr marL="285750" lvl="0" indent="-285750" algn="just" rtl="0">
              <a:lnSpc>
                <a:spcPct val="100000"/>
              </a:lnSpc>
              <a:spcBef>
                <a:spcPts val="600"/>
              </a:spcBef>
              <a:spcAft>
                <a:spcPts val="0"/>
              </a:spcAft>
              <a:buClr>
                <a:schemeClr val="dk1"/>
              </a:buClr>
              <a:buSzPts val="1400"/>
              <a:buFont typeface="Arial"/>
              <a:buChar char="•"/>
            </a:pPr>
            <a:r>
              <a:rPr lang="en-US" sz="1400" b="0" dirty="0">
                <a:solidFill>
                  <a:schemeClr val="dk1"/>
                </a:solidFill>
                <a:latin typeface="Calibri"/>
                <a:ea typeface="Calibri"/>
                <a:cs typeface="Calibri"/>
                <a:sym typeface="Calibri"/>
              </a:rPr>
              <a:t>Utilizing multispectral remote sensing, this study maps freeze-induced canopy damage in Southern Utah's aspen populations from a June 2020 freeze event. The Normalized Difference Vegetation Index (NDVI) assesses vegetation changes post-freeze compared to historical and pre-freeze conditions, incorporating a novel pixel-based method to gauge freeze vulnerability based on growth flush and growing degree days.</a:t>
            </a:r>
            <a:r>
              <a:rPr lang="en-US" sz="1400" dirty="0"/>
              <a:t> </a:t>
            </a:r>
            <a:endParaRPr sz="1400" b="0" dirty="0">
              <a:solidFill>
                <a:schemeClr val="dk1"/>
              </a:solidFill>
              <a:latin typeface="Calibri"/>
              <a:ea typeface="Calibri"/>
              <a:cs typeface="Calibri"/>
              <a:sym typeface="Calibri"/>
            </a:endParaRPr>
          </a:p>
          <a:p>
            <a:pPr marL="285750" lvl="0" indent="-247650" algn="just" rtl="0">
              <a:lnSpc>
                <a:spcPct val="100000"/>
              </a:lnSpc>
              <a:spcBef>
                <a:spcPts val="0"/>
              </a:spcBef>
              <a:spcAft>
                <a:spcPts val="0"/>
              </a:spcAft>
              <a:buClr>
                <a:schemeClr val="dk1"/>
              </a:buClr>
              <a:buSzPts val="600"/>
              <a:buFont typeface="Arial"/>
              <a:buNone/>
            </a:pPr>
            <a:endParaRPr sz="600" b="0" dirty="0">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rgbClr val="5D8BBC"/>
              </a:buClr>
              <a:buSzPts val="1600"/>
              <a:buNone/>
            </a:pPr>
            <a:r>
              <a:rPr lang="en-US" sz="1600" b="1" dirty="0">
                <a:solidFill>
                  <a:srgbClr val="5D8BBC"/>
                </a:solidFill>
                <a:latin typeface="Arial"/>
                <a:ea typeface="Arial"/>
                <a:cs typeface="Arial"/>
                <a:sym typeface="Arial"/>
              </a:rPr>
              <a:t>Impact</a:t>
            </a:r>
            <a:endParaRPr dirty="0"/>
          </a:p>
          <a:p>
            <a:pPr marL="285750" lvl="0" indent="-285750" algn="just" rtl="0">
              <a:lnSpc>
                <a:spcPct val="100000"/>
              </a:lnSpc>
              <a:spcBef>
                <a:spcPts val="600"/>
              </a:spcBef>
              <a:spcAft>
                <a:spcPts val="0"/>
              </a:spcAft>
              <a:buClr>
                <a:schemeClr val="dk1"/>
              </a:buClr>
              <a:buSzPts val="1400"/>
              <a:buFont typeface="Arial"/>
              <a:buChar char="•"/>
            </a:pPr>
            <a:r>
              <a:rPr lang="en-US" sz="1400" b="0" dirty="0">
                <a:solidFill>
                  <a:schemeClr val="dk1"/>
                </a:solidFill>
                <a:latin typeface="Calibri"/>
                <a:ea typeface="Calibri"/>
                <a:cs typeface="Calibri"/>
                <a:sym typeface="Calibri"/>
              </a:rPr>
              <a:t>The study enhances understanding of aspen resilience and vulnerability to freeze events, providing vital data for conservation and management. The developed remote sensing methods enable more precise monitoring and prediction of freeze impacts on these crucial ecosystems, supporting adaptive management strategies in the face of climate variability.</a:t>
            </a:r>
            <a:endParaRPr dirty="0"/>
          </a:p>
          <a:p>
            <a:pPr marL="0" lvl="0" indent="0" algn="l" rtl="0">
              <a:lnSpc>
                <a:spcPct val="100000"/>
              </a:lnSpc>
              <a:spcBef>
                <a:spcPts val="0"/>
              </a:spcBef>
              <a:spcAft>
                <a:spcPts val="0"/>
              </a:spcAft>
              <a:buClr>
                <a:schemeClr val="dk1"/>
              </a:buClr>
              <a:buSzPts val="1400"/>
              <a:buNone/>
            </a:pPr>
            <a:endParaRPr sz="1400" b="1" dirty="0">
              <a:solidFill>
                <a:srgbClr val="555657"/>
              </a:solidFill>
            </a:endParaRPr>
          </a:p>
          <a:p>
            <a:pPr marL="0" lvl="0" indent="0" algn="l" rtl="0">
              <a:lnSpc>
                <a:spcPct val="100000"/>
              </a:lnSpc>
              <a:spcBef>
                <a:spcPts val="0"/>
              </a:spcBef>
              <a:spcAft>
                <a:spcPts val="0"/>
              </a:spcAft>
              <a:buClr>
                <a:schemeClr val="dk1"/>
              </a:buClr>
              <a:buSzPts val="1400"/>
              <a:buNone/>
            </a:pPr>
            <a:endParaRPr sz="1400" dirty="0"/>
          </a:p>
        </p:txBody>
      </p:sp>
      <p:sp>
        <p:nvSpPr>
          <p:cNvPr id="30" name="Google Shape;30;p1"/>
          <p:cNvSpPr txBox="1">
            <a:spLocks noGrp="1"/>
          </p:cNvSpPr>
          <p:nvPr>
            <p:ph type="body" idx="4"/>
          </p:nvPr>
        </p:nvSpPr>
        <p:spPr>
          <a:xfrm>
            <a:off x="39756" y="5517094"/>
            <a:ext cx="7235687" cy="655637"/>
          </a:xfrm>
          <a:prstGeom prst="rect">
            <a:avLst/>
          </a:prstGeom>
          <a:solidFill>
            <a:srgbClr val="DDEAF6"/>
          </a:solid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dk1"/>
              </a:buClr>
              <a:buSzPts val="1200"/>
              <a:buNone/>
            </a:pPr>
            <a:r>
              <a:rPr lang="en-US" dirty="0"/>
              <a:t>Wright, T.E., Chikamoto, Y., Birch, J.D., and Lutz, J.A. (2024): Remote Sensing Detection of Growing Season Freeze-Induced Defoliation of Montane Quaking Aspen (Populus </a:t>
            </a:r>
            <a:r>
              <a:rPr lang="en-US" dirty="0" err="1"/>
              <a:t>tremuloides</a:t>
            </a:r>
            <a:r>
              <a:rPr lang="en-US" dirty="0"/>
              <a:t>) in Southern Utah, USA. </a:t>
            </a:r>
            <a:r>
              <a:rPr lang="en-US" i="1" dirty="0"/>
              <a:t>Remote Sensing</a:t>
            </a:r>
            <a:r>
              <a:rPr lang="en-US" dirty="0"/>
              <a:t>, </a:t>
            </a:r>
            <a:r>
              <a:rPr lang="en-US" b="1" dirty="0"/>
              <a:t>16</a:t>
            </a:r>
            <a:r>
              <a:rPr lang="en-US" dirty="0"/>
              <a:t>, 3477, </a:t>
            </a:r>
            <a:r>
              <a:rPr lang="en-US" dirty="0">
                <a:hlinkClick r:id="rId3"/>
              </a:rPr>
              <a:t>doi:10.3390/rs16183477</a:t>
            </a:r>
            <a:r>
              <a:rPr lang="en-US" dirty="0"/>
              <a:t>.</a:t>
            </a:r>
            <a:endParaRPr dirty="0"/>
          </a:p>
        </p:txBody>
      </p:sp>
      <p:sp>
        <p:nvSpPr>
          <p:cNvPr id="31" name="Google Shape;31;p1"/>
          <p:cNvSpPr txBox="1"/>
          <p:nvPr/>
        </p:nvSpPr>
        <p:spPr>
          <a:xfrm>
            <a:off x="7513357" y="5441272"/>
            <a:ext cx="4671309"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b="0" i="0" u="none" strike="noStrike" cap="none" dirty="0">
                <a:solidFill>
                  <a:srgbClr val="416284"/>
                </a:solidFill>
                <a:latin typeface="Arial"/>
                <a:ea typeface="Arial"/>
                <a:cs typeface="Arial"/>
                <a:sym typeface="Arial"/>
              </a:rPr>
              <a:t>Figure: Satellite imagery from Sentinel 2 shows visible colors on (a) 06/01/2020 and (b) 07/01/2020, (c) changes in vegetation health (NDVI) between these dates, and (d) these changes with highlighted deciduous forests. The images are centered at 38.614 N, 111.496 W. </a:t>
            </a:r>
            <a:endParaRPr dirty="0"/>
          </a:p>
        </p:txBody>
      </p:sp>
      <p:pic>
        <p:nvPicPr>
          <p:cNvPr id="3" name="Picture 2" descr="A collage of images of a forest&#10;&#10;Description automatically generated">
            <a:extLst>
              <a:ext uri="{FF2B5EF4-FFF2-40B4-BE49-F238E27FC236}">
                <a16:creationId xmlns:a16="http://schemas.microsoft.com/office/drawing/2014/main" id="{2DBB3426-598B-3802-BAC5-6CDEE0D2299D}"/>
              </a:ext>
            </a:extLst>
          </p:cNvPr>
          <p:cNvPicPr>
            <a:picLocks noChangeAspect="1"/>
          </p:cNvPicPr>
          <p:nvPr/>
        </p:nvPicPr>
        <p:blipFill>
          <a:blip r:embed="rId4"/>
          <a:stretch>
            <a:fillRect/>
          </a:stretch>
        </p:blipFill>
        <p:spPr>
          <a:xfrm>
            <a:off x="8058691" y="1091240"/>
            <a:ext cx="3643702" cy="43395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2"/>
          <p:cNvSpPr/>
          <p:nvPr/>
        </p:nvSpPr>
        <p:spPr>
          <a:xfrm>
            <a:off x="0" y="2226365"/>
            <a:ext cx="12192000" cy="1888435"/>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Examples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3"/>
          <p:cNvSpPr txBox="1">
            <a:spLocks noGrp="1"/>
          </p:cNvSpPr>
          <p:nvPr>
            <p:ph type="body" idx="1"/>
          </p:nvPr>
        </p:nvSpPr>
        <p:spPr>
          <a:xfrm>
            <a:off x="0" y="12739"/>
            <a:ext cx="12191999" cy="957289"/>
          </a:xfrm>
          <a:prstGeom prst="rect">
            <a:avLst/>
          </a:prstGeom>
          <a:solidFill>
            <a:srgbClr val="1D4F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600"/>
              <a:buNone/>
            </a:pPr>
            <a:r>
              <a:rPr lang="en-US" sz="2600"/>
              <a:t>Differentiable, Learnable, Regionalized Process-Based Models with Multiphysical Outputs can Approach State-Of-The-Art Hydrologic Prediction Accuracy</a:t>
            </a:r>
            <a:endParaRPr/>
          </a:p>
        </p:txBody>
      </p:sp>
      <p:sp>
        <p:nvSpPr>
          <p:cNvPr id="42" name="Google Shape;42;p3"/>
          <p:cNvSpPr txBox="1">
            <a:spLocks noGrp="1"/>
          </p:cNvSpPr>
          <p:nvPr>
            <p:ph type="body" idx="2"/>
          </p:nvPr>
        </p:nvSpPr>
        <p:spPr>
          <a:xfrm>
            <a:off x="228600" y="1173164"/>
            <a:ext cx="6937513" cy="4184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D8BBC"/>
              </a:buClr>
              <a:buSzPts val="1600"/>
              <a:buNone/>
            </a:pPr>
            <a:r>
              <a:rPr lang="en-US" sz="1600" b="1">
                <a:solidFill>
                  <a:srgbClr val="5D8BBC"/>
                </a:solidFill>
                <a:latin typeface="Arial"/>
                <a:ea typeface="Arial"/>
                <a:cs typeface="Arial"/>
                <a:sym typeface="Arial"/>
              </a:rPr>
              <a:t>Objectives</a:t>
            </a:r>
            <a:endParaRPr/>
          </a:p>
          <a:p>
            <a:pPr marL="228600" lvl="0" indent="-228600" algn="l" rtl="0">
              <a:lnSpc>
                <a:spcPct val="100000"/>
              </a:lnSpc>
              <a:spcBef>
                <a:spcPts val="810"/>
              </a:spcBef>
              <a:spcAft>
                <a:spcPts val="0"/>
              </a:spcAft>
              <a:buClr>
                <a:schemeClr val="dk1"/>
              </a:buClr>
              <a:buSzPts val="1400"/>
              <a:buChar char="•"/>
            </a:pPr>
            <a:r>
              <a:rPr lang="en-US" sz="1400">
                <a:latin typeface="Calibri"/>
                <a:ea typeface="Calibri"/>
                <a:cs typeface="Calibri"/>
                <a:sym typeface="Calibri"/>
              </a:rPr>
              <a:t>Develop differentiable hydrologic models to systematically integrate machine learning and physical models</a:t>
            </a:r>
            <a:endParaRPr/>
          </a:p>
          <a:p>
            <a:pPr marL="228600" lvl="0" indent="-228600" algn="l" rtl="0">
              <a:lnSpc>
                <a:spcPct val="100000"/>
              </a:lnSpc>
              <a:spcBef>
                <a:spcPts val="210"/>
              </a:spcBef>
              <a:spcAft>
                <a:spcPts val="0"/>
              </a:spcAft>
              <a:buClr>
                <a:schemeClr val="dk1"/>
              </a:buClr>
              <a:buSzPts val="1400"/>
              <a:buChar char="•"/>
            </a:pPr>
            <a:r>
              <a:rPr lang="en-US" sz="1400">
                <a:latin typeface="Calibri"/>
                <a:ea typeface="Calibri"/>
                <a:cs typeface="Calibri"/>
                <a:sym typeface="Calibri"/>
              </a:rPr>
              <a:t>Use differentiable modeling framework to learn from data and evolve the structure of physical models to gain better performance</a:t>
            </a:r>
            <a:endParaRPr sz="1400">
              <a:latin typeface="Calibri"/>
              <a:ea typeface="Calibri"/>
              <a:cs typeface="Calibri"/>
              <a:sym typeface="Calibri"/>
            </a:endParaRPr>
          </a:p>
          <a:p>
            <a:pPr marL="228600" lvl="0" indent="-228600" algn="l" rtl="0">
              <a:lnSpc>
                <a:spcPct val="100000"/>
              </a:lnSpc>
              <a:spcBef>
                <a:spcPts val="210"/>
              </a:spcBef>
              <a:spcAft>
                <a:spcPts val="0"/>
              </a:spcAft>
              <a:buClr>
                <a:schemeClr val="dk1"/>
              </a:buClr>
              <a:buSzPts val="1400"/>
              <a:buChar char="•"/>
            </a:pPr>
            <a:r>
              <a:rPr lang="en-US" sz="1400">
                <a:latin typeface="Calibri"/>
                <a:ea typeface="Calibri"/>
                <a:cs typeface="Calibri"/>
                <a:sym typeface="Calibri"/>
              </a:rPr>
              <a:t>Examine the performance level of differentiable models for streamflow prediction compared to state-of-the-art long short-term memory (LSTM) models</a:t>
            </a:r>
            <a:endParaRPr/>
          </a:p>
          <a:p>
            <a:pPr marL="228600" lvl="0" indent="-228600" algn="l" rtl="0">
              <a:lnSpc>
                <a:spcPct val="100000"/>
              </a:lnSpc>
              <a:spcBef>
                <a:spcPts val="210"/>
              </a:spcBef>
              <a:spcAft>
                <a:spcPts val="0"/>
              </a:spcAft>
              <a:buClr>
                <a:schemeClr val="dk1"/>
              </a:buClr>
              <a:buSzPts val="1400"/>
              <a:buChar char="•"/>
            </a:pPr>
            <a:r>
              <a:rPr lang="en-US" sz="1400">
                <a:latin typeface="Calibri"/>
                <a:ea typeface="Calibri"/>
                <a:cs typeface="Calibri"/>
                <a:sym typeface="Calibri"/>
              </a:rPr>
              <a:t>Examine the simulations of the untrained hydrologic variables from differentiable models such as ET and discharge components with independent observations </a:t>
            </a:r>
            <a:endParaRPr/>
          </a:p>
          <a:p>
            <a:pPr marL="0" lvl="0" indent="0" algn="l" rtl="0">
              <a:lnSpc>
                <a:spcPct val="100000"/>
              </a:lnSpc>
              <a:spcBef>
                <a:spcPts val="210"/>
              </a:spcBef>
              <a:spcAft>
                <a:spcPts val="0"/>
              </a:spcAft>
              <a:buClr>
                <a:schemeClr val="dk1"/>
              </a:buClr>
              <a:buSzPts val="1400"/>
              <a:buNone/>
            </a:pPr>
            <a:endParaRPr sz="1400">
              <a:latin typeface="Calibri"/>
              <a:ea typeface="Calibri"/>
              <a:cs typeface="Calibri"/>
              <a:sym typeface="Calibri"/>
            </a:endParaRPr>
          </a:p>
          <a:p>
            <a:pPr marL="0" lvl="0" indent="0" algn="l" rtl="0">
              <a:lnSpc>
                <a:spcPct val="100000"/>
              </a:lnSpc>
              <a:spcBef>
                <a:spcPts val="0"/>
              </a:spcBef>
              <a:spcAft>
                <a:spcPts val="0"/>
              </a:spcAft>
              <a:buClr>
                <a:srgbClr val="5D8BBC"/>
              </a:buClr>
              <a:buSzPts val="1600"/>
              <a:buNone/>
            </a:pPr>
            <a:r>
              <a:rPr lang="en-US" sz="1600" b="1">
                <a:solidFill>
                  <a:srgbClr val="5D8BBC"/>
                </a:solidFill>
                <a:latin typeface="Arial"/>
                <a:ea typeface="Arial"/>
                <a:cs typeface="Arial"/>
                <a:sym typeface="Arial"/>
              </a:rPr>
              <a:t>Conclusions</a:t>
            </a:r>
            <a:endParaRPr/>
          </a:p>
          <a:p>
            <a:pPr marL="228600" lvl="0" indent="-228600" algn="l" rtl="0">
              <a:lnSpc>
                <a:spcPct val="100000"/>
              </a:lnSpc>
              <a:spcBef>
                <a:spcPts val="810"/>
              </a:spcBef>
              <a:spcAft>
                <a:spcPts val="0"/>
              </a:spcAft>
              <a:buClr>
                <a:schemeClr val="dk1"/>
              </a:buClr>
              <a:buSzPts val="1400"/>
              <a:buChar char="•"/>
            </a:pPr>
            <a:r>
              <a:rPr lang="en-US" sz="1400">
                <a:latin typeface="Calibri"/>
                <a:ea typeface="Calibri"/>
                <a:cs typeface="Calibri"/>
                <a:sym typeface="Calibri"/>
              </a:rPr>
              <a:t>Differentiable hydrologic models integrating physical models and deep learning can achieve similar streamflow prediction performance as state-of-the-art LSTM models</a:t>
            </a:r>
            <a:endParaRPr/>
          </a:p>
          <a:p>
            <a:pPr marL="228600" lvl="0" indent="-228600" algn="l" rtl="0">
              <a:lnSpc>
                <a:spcPct val="100000"/>
              </a:lnSpc>
              <a:spcBef>
                <a:spcPts val="210"/>
              </a:spcBef>
              <a:spcAft>
                <a:spcPts val="0"/>
              </a:spcAft>
              <a:buClr>
                <a:schemeClr val="dk1"/>
              </a:buClr>
              <a:buSzPts val="1400"/>
              <a:buChar char="•"/>
            </a:pPr>
            <a:r>
              <a:rPr lang="en-US" sz="1400">
                <a:latin typeface="Calibri"/>
                <a:ea typeface="Calibri"/>
                <a:cs typeface="Calibri"/>
                <a:sym typeface="Calibri"/>
              </a:rPr>
              <a:t>The structure of physical models is flexible to evolve under the differentiable modeling framework to obtain both high performance level and physical process clarity</a:t>
            </a:r>
            <a:endParaRPr/>
          </a:p>
          <a:p>
            <a:pPr marL="228600" lvl="0" indent="-228600" algn="l" rtl="0">
              <a:lnSpc>
                <a:spcPct val="100000"/>
              </a:lnSpc>
              <a:spcBef>
                <a:spcPts val="210"/>
              </a:spcBef>
              <a:spcAft>
                <a:spcPts val="0"/>
              </a:spcAft>
              <a:buClr>
                <a:schemeClr val="dk1"/>
              </a:buClr>
              <a:buSzPts val="1400"/>
              <a:buChar char="•"/>
            </a:pPr>
            <a:r>
              <a:rPr lang="en-US" sz="1400">
                <a:latin typeface="Calibri"/>
                <a:ea typeface="Calibri"/>
                <a:cs typeface="Calibri"/>
                <a:sym typeface="Calibri"/>
              </a:rPr>
              <a:t>Unlike LSTM model, only trained on streamflow data, differentiable models can also give decent simulations for other untrained variables like evapotranspiration (ET) and baseflow component of streamflow</a:t>
            </a:r>
            <a:endParaRPr/>
          </a:p>
          <a:p>
            <a:pPr marL="0" lvl="0" indent="0" algn="l" rtl="0">
              <a:lnSpc>
                <a:spcPct val="100000"/>
              </a:lnSpc>
              <a:spcBef>
                <a:spcPts val="210"/>
              </a:spcBef>
              <a:spcAft>
                <a:spcPts val="0"/>
              </a:spcAft>
              <a:buClr>
                <a:schemeClr val="dk1"/>
              </a:buClr>
              <a:buSzPts val="1400"/>
              <a:buNone/>
            </a:pPr>
            <a:endParaRPr sz="1400">
              <a:latin typeface="Calibri"/>
              <a:ea typeface="Calibri"/>
              <a:cs typeface="Calibri"/>
              <a:sym typeface="Calibri"/>
            </a:endParaRPr>
          </a:p>
          <a:p>
            <a:pPr marL="0" lvl="0" indent="0" algn="l" rtl="0">
              <a:lnSpc>
                <a:spcPct val="100000"/>
              </a:lnSpc>
              <a:spcBef>
                <a:spcPts val="210"/>
              </a:spcBef>
              <a:spcAft>
                <a:spcPts val="0"/>
              </a:spcAft>
              <a:buClr>
                <a:schemeClr val="dk1"/>
              </a:buClr>
              <a:buSzPts val="1400"/>
              <a:buNone/>
            </a:pPr>
            <a:endParaRPr sz="14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None/>
            </a:pPr>
            <a:endParaRPr sz="1400" b="1">
              <a:solidFill>
                <a:srgbClr val="555657"/>
              </a:solidFill>
            </a:endParaRPr>
          </a:p>
          <a:p>
            <a:pPr marL="0" lvl="0" indent="0" algn="l" rtl="0">
              <a:lnSpc>
                <a:spcPct val="100000"/>
              </a:lnSpc>
              <a:spcBef>
                <a:spcPts val="0"/>
              </a:spcBef>
              <a:spcAft>
                <a:spcPts val="0"/>
              </a:spcAft>
              <a:buClr>
                <a:schemeClr val="dk1"/>
              </a:buClr>
              <a:buSzPts val="1400"/>
              <a:buNone/>
            </a:pPr>
            <a:endParaRPr sz="1400"/>
          </a:p>
        </p:txBody>
      </p:sp>
      <p:sp>
        <p:nvSpPr>
          <p:cNvPr id="43" name="Google Shape;43;p3"/>
          <p:cNvSpPr txBox="1">
            <a:spLocks noGrp="1"/>
          </p:cNvSpPr>
          <p:nvPr>
            <p:ph type="body" idx="4"/>
          </p:nvPr>
        </p:nvSpPr>
        <p:spPr>
          <a:xfrm>
            <a:off x="19878" y="5649779"/>
            <a:ext cx="6937513" cy="542022"/>
          </a:xfrm>
          <a:prstGeom prst="rect">
            <a:avLst/>
          </a:prstGeom>
          <a:solidFill>
            <a:srgbClr val="DDEAF6"/>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200"/>
              <a:buNone/>
            </a:pPr>
            <a:r>
              <a:rPr lang="en-US" sz="1200">
                <a:latin typeface="Calibri"/>
                <a:ea typeface="Calibri"/>
                <a:cs typeface="Calibri"/>
                <a:sym typeface="Calibri"/>
              </a:rPr>
              <a:t>Feng, D., Liu, J., Lawson, K., &amp; </a:t>
            </a:r>
            <a:r>
              <a:rPr lang="en-US" sz="1200" b="1">
                <a:latin typeface="Calibri"/>
                <a:ea typeface="Calibri"/>
                <a:cs typeface="Calibri"/>
                <a:sym typeface="Calibri"/>
              </a:rPr>
              <a:t>Shen, C. </a:t>
            </a:r>
            <a:r>
              <a:rPr lang="en-US" sz="1200">
                <a:latin typeface="Calibri"/>
                <a:ea typeface="Calibri"/>
                <a:cs typeface="Calibri"/>
                <a:sym typeface="Calibri"/>
              </a:rPr>
              <a:t>(2022) Differentiable, learnable, regionalized process-based models with multiphysical outputs can approach state-of-the-art hydrologic prediction accuracy. Water Resources Research, 58, e2022WR032404. </a:t>
            </a:r>
            <a:r>
              <a:rPr lang="en-US" sz="1200" u="sng">
                <a:solidFill>
                  <a:schemeClr val="hlink"/>
                </a:solidFill>
                <a:latin typeface="Calibri"/>
                <a:ea typeface="Calibri"/>
                <a:cs typeface="Calibri"/>
                <a:sym typeface="Calibri"/>
                <a:hlinkClick r:id="rId3"/>
              </a:rPr>
              <a:t>https://doi.org/10.1029/2022WR032404</a:t>
            </a:r>
            <a:endParaRPr sz="1200">
              <a:latin typeface="Calibri"/>
              <a:ea typeface="Calibri"/>
              <a:cs typeface="Calibri"/>
              <a:sym typeface="Calibri"/>
            </a:endParaRPr>
          </a:p>
        </p:txBody>
      </p:sp>
      <p:sp>
        <p:nvSpPr>
          <p:cNvPr id="44" name="Google Shape;44;p3"/>
          <p:cNvSpPr txBox="1"/>
          <p:nvPr/>
        </p:nvSpPr>
        <p:spPr>
          <a:xfrm>
            <a:off x="7452697" y="5443857"/>
            <a:ext cx="471942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16284"/>
              </a:buClr>
              <a:buSzPts val="1000"/>
              <a:buFont typeface="Calibri"/>
              <a:buNone/>
            </a:pPr>
            <a:r>
              <a:rPr lang="en-US" sz="1000" b="1" i="1">
                <a:solidFill>
                  <a:srgbClr val="416284"/>
                </a:solidFill>
                <a:latin typeface="Calibri"/>
                <a:ea typeface="Calibri"/>
                <a:cs typeface="Calibri"/>
                <a:sym typeface="Calibri"/>
              </a:rPr>
              <a:t>Figures: </a:t>
            </a:r>
            <a:r>
              <a:rPr lang="en-US" sz="1000" i="1">
                <a:solidFill>
                  <a:srgbClr val="416284"/>
                </a:solidFill>
                <a:latin typeface="Calibri"/>
                <a:ea typeface="Calibri"/>
                <a:cs typeface="Calibri"/>
                <a:sym typeface="Calibri"/>
              </a:rPr>
              <a:t>Top panels are the performance comparison of different models for streamflow prediction using (a) Daymet and (b) NLDAS meteorological forcings. Bottom panels are ET simulations of differentiable models compared with independent MODIS ET observations in (c) temporal correlation and (d) spatial correlation of long-term mean.</a:t>
            </a:r>
            <a:endParaRPr sz="1000" i="1">
              <a:solidFill>
                <a:srgbClr val="416284"/>
              </a:solidFill>
              <a:latin typeface="Calibri"/>
              <a:ea typeface="Calibri"/>
              <a:cs typeface="Calibri"/>
              <a:sym typeface="Calibri"/>
            </a:endParaRPr>
          </a:p>
        </p:txBody>
      </p:sp>
      <p:pic>
        <p:nvPicPr>
          <p:cNvPr id="45" name="Google Shape;45;p3" descr="Chart&#10;&#10;Description automatically generated"/>
          <p:cNvPicPr preferRelativeResize="0"/>
          <p:nvPr/>
        </p:nvPicPr>
        <p:blipFill rotWithShape="1">
          <a:blip r:embed="rId4">
            <a:alphaModFix/>
          </a:blip>
          <a:srcRect l="-7428" t="5185" r="35837" b="53425"/>
          <a:stretch/>
        </p:blipFill>
        <p:spPr>
          <a:xfrm>
            <a:off x="6957391" y="1159410"/>
            <a:ext cx="4532337" cy="2143209"/>
          </a:xfrm>
          <a:prstGeom prst="rect">
            <a:avLst/>
          </a:prstGeom>
          <a:noFill/>
          <a:ln>
            <a:noFill/>
          </a:ln>
        </p:spPr>
      </p:pic>
      <p:pic>
        <p:nvPicPr>
          <p:cNvPr id="46" name="Google Shape;46;p3"/>
          <p:cNvPicPr preferRelativeResize="0"/>
          <p:nvPr/>
        </p:nvPicPr>
        <p:blipFill rotWithShape="1">
          <a:blip r:embed="rId5">
            <a:alphaModFix/>
          </a:blip>
          <a:srcRect t="5024"/>
          <a:stretch/>
        </p:blipFill>
        <p:spPr>
          <a:xfrm>
            <a:off x="7561907" y="3312835"/>
            <a:ext cx="3874559" cy="2044357"/>
          </a:xfrm>
          <a:prstGeom prst="rect">
            <a:avLst/>
          </a:prstGeom>
          <a:noFill/>
          <a:ln>
            <a:noFill/>
          </a:ln>
        </p:spPr>
      </p:pic>
      <p:pic>
        <p:nvPicPr>
          <p:cNvPr id="47" name="Google Shape;47;p3"/>
          <p:cNvPicPr preferRelativeResize="0"/>
          <p:nvPr/>
        </p:nvPicPr>
        <p:blipFill rotWithShape="1">
          <a:blip r:embed="rId6">
            <a:alphaModFix/>
          </a:blip>
          <a:srcRect/>
          <a:stretch/>
        </p:blipFill>
        <p:spPr>
          <a:xfrm>
            <a:off x="6999371" y="6267823"/>
            <a:ext cx="1584434" cy="5570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4"/>
          <p:cNvSpPr txBox="1">
            <a:spLocks noGrp="1"/>
          </p:cNvSpPr>
          <p:nvPr>
            <p:ph type="body" idx="1"/>
          </p:nvPr>
        </p:nvSpPr>
        <p:spPr>
          <a:xfrm>
            <a:off x="0" y="12739"/>
            <a:ext cx="12191999" cy="957289"/>
          </a:xfrm>
          <a:prstGeom prst="rect">
            <a:avLst/>
          </a:prstGeom>
          <a:solidFill>
            <a:srgbClr val="1D4F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None/>
            </a:pPr>
            <a:r>
              <a:rPr lang="en-US" sz="2800" b="1">
                <a:latin typeface="Arial"/>
                <a:ea typeface="Arial"/>
                <a:cs typeface="Arial"/>
                <a:sym typeface="Arial"/>
              </a:rPr>
              <a:t>Future Sharpening of Winter Storms in the Western United States</a:t>
            </a:r>
            <a:endParaRPr sz="2800">
              <a:latin typeface="Arial"/>
              <a:ea typeface="Arial"/>
              <a:cs typeface="Arial"/>
              <a:sym typeface="Arial"/>
            </a:endParaRPr>
          </a:p>
        </p:txBody>
      </p:sp>
      <p:sp>
        <p:nvSpPr>
          <p:cNvPr id="53" name="Google Shape;53;p4"/>
          <p:cNvSpPr txBox="1">
            <a:spLocks noGrp="1"/>
          </p:cNvSpPr>
          <p:nvPr>
            <p:ph type="body" idx="2"/>
          </p:nvPr>
        </p:nvSpPr>
        <p:spPr>
          <a:xfrm>
            <a:off x="228601" y="1173164"/>
            <a:ext cx="6172200" cy="4184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D8BBC"/>
              </a:buClr>
              <a:buSzPts val="1600"/>
              <a:buNone/>
            </a:pPr>
            <a:r>
              <a:rPr lang="en-US" sz="1600" b="1">
                <a:solidFill>
                  <a:srgbClr val="5D8BBC"/>
                </a:solidFill>
                <a:latin typeface="Arial"/>
                <a:ea typeface="Arial"/>
                <a:cs typeface="Arial"/>
                <a:sym typeface="Arial"/>
              </a:rPr>
              <a:t>Objective</a:t>
            </a:r>
            <a:endParaRPr/>
          </a:p>
          <a:p>
            <a:pPr marL="285750" lvl="0" indent="-285750" algn="l" rtl="0">
              <a:lnSpc>
                <a:spcPct val="100000"/>
              </a:lnSpc>
              <a:spcBef>
                <a:spcPts val="400"/>
              </a:spcBef>
              <a:spcAft>
                <a:spcPts val="0"/>
              </a:spcAft>
              <a:buClr>
                <a:schemeClr val="dk1"/>
              </a:buClr>
              <a:buSzPts val="1400"/>
              <a:buFont typeface="Arial"/>
              <a:buChar char="•"/>
            </a:pPr>
            <a:r>
              <a:rPr lang="en-US" sz="1400"/>
              <a:t>Understand future changes in Western U.S. storm characteristics and their implications for flood risk and water resources management.</a:t>
            </a:r>
            <a:endParaRPr/>
          </a:p>
          <a:p>
            <a:pPr marL="285750" lvl="0" indent="-247650" algn="l" rtl="0">
              <a:lnSpc>
                <a:spcPct val="100000"/>
              </a:lnSpc>
              <a:spcBef>
                <a:spcPts val="400"/>
              </a:spcBef>
              <a:spcAft>
                <a:spcPts val="0"/>
              </a:spcAft>
              <a:buClr>
                <a:schemeClr val="dk1"/>
              </a:buClr>
              <a:buSzPts val="600"/>
              <a:buFont typeface="Arial"/>
              <a:buNone/>
            </a:pPr>
            <a:endParaRPr sz="600" b="0">
              <a:solidFill>
                <a:schemeClr val="dk1"/>
              </a:solidFill>
            </a:endParaRPr>
          </a:p>
          <a:p>
            <a:pPr marL="0" lvl="0" indent="0" algn="l" rtl="0">
              <a:lnSpc>
                <a:spcPct val="100000"/>
              </a:lnSpc>
              <a:spcBef>
                <a:spcPts val="400"/>
              </a:spcBef>
              <a:spcAft>
                <a:spcPts val="0"/>
              </a:spcAft>
              <a:buClr>
                <a:srgbClr val="5D8BBC"/>
              </a:buClr>
              <a:buSzPts val="1600"/>
              <a:buNone/>
            </a:pPr>
            <a:r>
              <a:rPr lang="en-US" sz="1600" b="1">
                <a:solidFill>
                  <a:srgbClr val="5D8BBC"/>
                </a:solidFill>
                <a:latin typeface="Arial"/>
                <a:ea typeface="Arial"/>
                <a:cs typeface="Arial"/>
                <a:sym typeface="Arial"/>
              </a:rPr>
              <a:t>Approach</a:t>
            </a:r>
            <a:endParaRPr/>
          </a:p>
          <a:p>
            <a:pPr marL="285750" lvl="0" indent="-285750" algn="l" rtl="0">
              <a:lnSpc>
                <a:spcPct val="100000"/>
              </a:lnSpc>
              <a:spcBef>
                <a:spcPts val="400"/>
              </a:spcBef>
              <a:spcAft>
                <a:spcPts val="0"/>
              </a:spcAft>
              <a:buClr>
                <a:schemeClr val="dk1"/>
              </a:buClr>
              <a:buSzPts val="1400"/>
              <a:buFont typeface="Arial"/>
              <a:buChar char="•"/>
            </a:pPr>
            <a:r>
              <a:rPr lang="en-US" sz="1400" b="0">
                <a:solidFill>
                  <a:schemeClr val="dk1"/>
                </a:solidFill>
                <a:latin typeface="Calibri"/>
                <a:ea typeface="Calibri"/>
                <a:cs typeface="Calibri"/>
                <a:sym typeface="Calibri"/>
              </a:rPr>
              <a:t>Conduct regional storm-resolving simulations for two periods, historical and future mid-century, under a high emissions scenario.</a:t>
            </a:r>
            <a:endParaRPr/>
          </a:p>
          <a:p>
            <a:pPr marL="285750" lvl="0" indent="-285750" algn="l" rtl="0">
              <a:lnSpc>
                <a:spcPct val="100000"/>
              </a:lnSpc>
              <a:spcBef>
                <a:spcPts val="400"/>
              </a:spcBef>
              <a:spcAft>
                <a:spcPts val="0"/>
              </a:spcAft>
              <a:buClr>
                <a:schemeClr val="dk1"/>
              </a:buClr>
              <a:buSzPts val="1400"/>
              <a:buFont typeface="Arial"/>
              <a:buChar char="•"/>
            </a:pPr>
            <a:r>
              <a:rPr lang="en-US" sz="1400" b="0">
                <a:solidFill>
                  <a:schemeClr val="dk1"/>
                </a:solidFill>
                <a:latin typeface="Calibri"/>
                <a:ea typeface="Calibri"/>
                <a:cs typeface="Calibri"/>
                <a:sym typeface="Calibri"/>
              </a:rPr>
              <a:t>Track simulated storm events and evaluate storm spatial structure metrics (precipitation volume, area, and peak intensity).</a:t>
            </a:r>
            <a:endParaRPr/>
          </a:p>
          <a:p>
            <a:pPr marL="285750" lvl="0" indent="-285750" algn="l" rtl="0">
              <a:lnSpc>
                <a:spcPct val="100000"/>
              </a:lnSpc>
              <a:spcBef>
                <a:spcPts val="400"/>
              </a:spcBef>
              <a:spcAft>
                <a:spcPts val="0"/>
              </a:spcAft>
              <a:buClr>
                <a:schemeClr val="dk1"/>
              </a:buClr>
              <a:buSzPts val="1400"/>
              <a:buFont typeface="Arial"/>
              <a:buChar char="•"/>
            </a:pPr>
            <a:r>
              <a:rPr lang="en-US" sz="1400" b="0">
                <a:solidFill>
                  <a:schemeClr val="dk1"/>
                </a:solidFill>
                <a:latin typeface="Calibri"/>
                <a:ea typeface="Calibri"/>
                <a:cs typeface="Calibri"/>
                <a:sym typeface="Calibri"/>
              </a:rPr>
              <a:t>Analyze how future warming affects the storm structure.</a:t>
            </a:r>
            <a:endParaRPr/>
          </a:p>
          <a:p>
            <a:pPr marL="285750" lvl="0" indent="-254000" algn="l" rtl="0">
              <a:lnSpc>
                <a:spcPct val="100000"/>
              </a:lnSpc>
              <a:spcBef>
                <a:spcPts val="400"/>
              </a:spcBef>
              <a:spcAft>
                <a:spcPts val="0"/>
              </a:spcAft>
              <a:buClr>
                <a:schemeClr val="dk1"/>
              </a:buClr>
              <a:buSzPts val="500"/>
              <a:buFont typeface="Arial"/>
              <a:buNone/>
            </a:pPr>
            <a:endParaRPr sz="500" b="0">
              <a:solidFill>
                <a:schemeClr val="dk1"/>
              </a:solidFill>
            </a:endParaRPr>
          </a:p>
          <a:p>
            <a:pPr marL="0" lvl="0" indent="0" algn="l" rtl="0">
              <a:lnSpc>
                <a:spcPct val="100000"/>
              </a:lnSpc>
              <a:spcBef>
                <a:spcPts val="400"/>
              </a:spcBef>
              <a:spcAft>
                <a:spcPts val="0"/>
              </a:spcAft>
              <a:buClr>
                <a:srgbClr val="5D8BBC"/>
              </a:buClr>
              <a:buSzPts val="1600"/>
              <a:buNone/>
            </a:pPr>
            <a:r>
              <a:rPr lang="en-US" sz="1600" b="1">
                <a:solidFill>
                  <a:srgbClr val="5D8BBC"/>
                </a:solidFill>
                <a:latin typeface="Arial"/>
                <a:ea typeface="Arial"/>
                <a:cs typeface="Arial"/>
                <a:sym typeface="Arial"/>
              </a:rPr>
              <a:t>Impact</a:t>
            </a:r>
            <a:endParaRPr/>
          </a:p>
          <a:p>
            <a:pPr marL="285750" lvl="0" indent="-285750" algn="l" rtl="0">
              <a:lnSpc>
                <a:spcPct val="100000"/>
              </a:lnSpc>
              <a:spcBef>
                <a:spcPts val="400"/>
              </a:spcBef>
              <a:spcAft>
                <a:spcPts val="0"/>
              </a:spcAft>
              <a:buClr>
                <a:schemeClr val="dk1"/>
              </a:buClr>
              <a:buSzPts val="1400"/>
              <a:buFont typeface="Arial"/>
              <a:buChar char="•"/>
            </a:pPr>
            <a:r>
              <a:rPr lang="en-US" sz="1400" b="0">
                <a:solidFill>
                  <a:schemeClr val="dk1"/>
                </a:solidFill>
                <a:latin typeface="Calibri"/>
                <a:ea typeface="Calibri"/>
                <a:cs typeface="Calibri"/>
                <a:sym typeface="Calibri"/>
              </a:rPr>
              <a:t>Identified a robust, ~31% increase in future storm precipitation by mid-century.</a:t>
            </a:r>
            <a:endParaRPr/>
          </a:p>
          <a:p>
            <a:pPr marL="285750" lvl="0" indent="-285750" algn="l" rtl="0">
              <a:lnSpc>
                <a:spcPct val="100000"/>
              </a:lnSpc>
              <a:spcBef>
                <a:spcPts val="400"/>
              </a:spcBef>
              <a:spcAft>
                <a:spcPts val="0"/>
              </a:spcAft>
              <a:buClr>
                <a:schemeClr val="dk1"/>
              </a:buClr>
              <a:buSzPts val="1400"/>
              <a:buFont typeface="Arial"/>
              <a:buChar char="•"/>
            </a:pPr>
            <a:r>
              <a:rPr lang="en-US" sz="1400" b="0">
                <a:solidFill>
                  <a:schemeClr val="dk1"/>
                </a:solidFill>
                <a:latin typeface="Calibri"/>
                <a:ea typeface="Calibri"/>
                <a:cs typeface="Calibri"/>
                <a:sym typeface="Calibri"/>
              </a:rPr>
              <a:t>Decomposed the precipitation volume increase into contributions from increase in storm size (~22%) and mean intensity (~9%).</a:t>
            </a:r>
            <a:endParaRPr/>
          </a:p>
          <a:p>
            <a:pPr marL="285750" lvl="0" indent="-285750" algn="l" rtl="0">
              <a:lnSpc>
                <a:spcPct val="100000"/>
              </a:lnSpc>
              <a:spcBef>
                <a:spcPts val="400"/>
              </a:spcBef>
              <a:spcAft>
                <a:spcPts val="0"/>
              </a:spcAft>
              <a:buClr>
                <a:schemeClr val="dk1"/>
              </a:buClr>
              <a:buSzPts val="1400"/>
              <a:buFont typeface="Arial"/>
              <a:buChar char="•"/>
            </a:pPr>
            <a:r>
              <a:rPr lang="en-US" sz="1400" b="0">
                <a:solidFill>
                  <a:schemeClr val="dk1"/>
                </a:solidFill>
                <a:latin typeface="Calibri"/>
                <a:ea typeface="Calibri"/>
                <a:cs typeface="Calibri"/>
                <a:sym typeface="Calibri"/>
              </a:rPr>
              <a:t>Revealed a storm-sharpening effect, with a larger increase in storm center intensity (~19%) compared to the mean intensity increase.</a:t>
            </a:r>
            <a:endParaRPr/>
          </a:p>
          <a:p>
            <a:pPr marL="285750" lvl="0" indent="-285750" algn="l" rtl="0">
              <a:lnSpc>
                <a:spcPct val="100000"/>
              </a:lnSpc>
              <a:spcBef>
                <a:spcPts val="400"/>
              </a:spcBef>
              <a:spcAft>
                <a:spcPts val="0"/>
              </a:spcAft>
              <a:buClr>
                <a:schemeClr val="dk1"/>
              </a:buClr>
              <a:buSzPts val="1400"/>
              <a:buFont typeface="Arial"/>
              <a:buChar char="•"/>
            </a:pPr>
            <a:r>
              <a:rPr lang="en-US" sz="1400" b="0">
                <a:solidFill>
                  <a:schemeClr val="dk1"/>
                </a:solidFill>
                <a:latin typeface="Calibri"/>
                <a:ea typeface="Calibri"/>
                <a:cs typeface="Calibri"/>
                <a:sym typeface="Calibri"/>
              </a:rPr>
              <a:t>Future changes in storm spatial structure will challenge water infrastructure design and resource management.</a:t>
            </a:r>
            <a:endParaRPr/>
          </a:p>
          <a:p>
            <a:pPr marL="285750" lvl="0" indent="-196850" algn="l" rtl="0">
              <a:lnSpc>
                <a:spcPct val="100000"/>
              </a:lnSpc>
              <a:spcBef>
                <a:spcPts val="400"/>
              </a:spcBef>
              <a:spcAft>
                <a:spcPts val="0"/>
              </a:spcAft>
              <a:buClr>
                <a:schemeClr val="dk1"/>
              </a:buClr>
              <a:buSzPts val="1400"/>
              <a:buFont typeface="Arial"/>
              <a:buNone/>
            </a:pPr>
            <a:endParaRPr sz="1400" b="0">
              <a:solidFill>
                <a:schemeClr val="dk1"/>
              </a:solidFill>
              <a:latin typeface="Calibri"/>
              <a:ea typeface="Calibri"/>
              <a:cs typeface="Calibri"/>
              <a:sym typeface="Calibri"/>
            </a:endParaRPr>
          </a:p>
          <a:p>
            <a:pPr marL="285750" lvl="0" indent="-196850" algn="l" rtl="0">
              <a:lnSpc>
                <a:spcPct val="100000"/>
              </a:lnSpc>
              <a:spcBef>
                <a:spcPts val="400"/>
              </a:spcBef>
              <a:spcAft>
                <a:spcPts val="0"/>
              </a:spcAft>
              <a:buClr>
                <a:schemeClr val="dk1"/>
              </a:buClr>
              <a:buSzPts val="1400"/>
              <a:buFont typeface="Arial"/>
              <a:buNone/>
            </a:pPr>
            <a:endParaRPr sz="1400" b="0">
              <a:solidFill>
                <a:schemeClr val="dk1"/>
              </a:solidFill>
              <a:latin typeface="Calibri"/>
              <a:ea typeface="Calibri"/>
              <a:cs typeface="Calibri"/>
              <a:sym typeface="Calibri"/>
            </a:endParaRPr>
          </a:p>
          <a:p>
            <a:pPr marL="0" lvl="0" indent="0" algn="l" rtl="0">
              <a:lnSpc>
                <a:spcPct val="100000"/>
              </a:lnSpc>
              <a:spcBef>
                <a:spcPts val="400"/>
              </a:spcBef>
              <a:spcAft>
                <a:spcPts val="0"/>
              </a:spcAft>
              <a:buClr>
                <a:schemeClr val="dk1"/>
              </a:buClr>
              <a:buSzPts val="1400"/>
              <a:buNone/>
            </a:pPr>
            <a:endParaRPr sz="1400"/>
          </a:p>
        </p:txBody>
      </p:sp>
      <p:sp>
        <p:nvSpPr>
          <p:cNvPr id="54" name="Google Shape;54;p4"/>
          <p:cNvSpPr txBox="1">
            <a:spLocks noGrp="1"/>
          </p:cNvSpPr>
          <p:nvPr>
            <p:ph type="body" idx="4"/>
          </p:nvPr>
        </p:nvSpPr>
        <p:spPr>
          <a:xfrm>
            <a:off x="6977666" y="5517094"/>
            <a:ext cx="4680934" cy="655637"/>
          </a:xfrm>
          <a:prstGeom prst="rect">
            <a:avLst/>
          </a:prstGeom>
          <a:solidFill>
            <a:srgbClr val="DDEAF6"/>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1200"/>
              <a:buFont typeface="Calibri"/>
              <a:buNone/>
            </a:pPr>
            <a:r>
              <a:rPr lang="en-US" sz="1200" b="1">
                <a:solidFill>
                  <a:srgbClr val="000000"/>
                </a:solidFill>
                <a:latin typeface="Calibri"/>
                <a:ea typeface="Calibri"/>
                <a:cs typeface="Calibri"/>
                <a:sym typeface="Calibri"/>
              </a:rPr>
              <a:t>Chen, X.</a:t>
            </a:r>
            <a:r>
              <a:rPr lang="en-US" sz="1200">
                <a:solidFill>
                  <a:srgbClr val="000000"/>
                </a:solidFill>
                <a:latin typeface="Calibri"/>
                <a:ea typeface="Calibri"/>
                <a:cs typeface="Calibri"/>
                <a:sym typeface="Calibri"/>
              </a:rPr>
              <a:t>, </a:t>
            </a:r>
            <a:r>
              <a:rPr lang="en-US" sz="1200" b="1">
                <a:solidFill>
                  <a:srgbClr val="000000"/>
                </a:solidFill>
                <a:latin typeface="Calibri"/>
                <a:ea typeface="Calibri"/>
                <a:cs typeface="Calibri"/>
                <a:sym typeface="Calibri"/>
              </a:rPr>
              <a:t>Leung, L. R.</a:t>
            </a:r>
            <a:r>
              <a:rPr lang="en-US" sz="1200">
                <a:solidFill>
                  <a:srgbClr val="000000"/>
                </a:solidFill>
                <a:latin typeface="Calibri"/>
                <a:ea typeface="Calibri"/>
                <a:cs typeface="Calibri"/>
                <a:sym typeface="Calibri"/>
              </a:rPr>
              <a:t>, Gao, Y., Liu, Y. &amp; Wigmosta, M. “Sharpening of cold-season storms over the western United States,” </a:t>
            </a:r>
            <a:r>
              <a:rPr lang="en-US" sz="1200" i="1">
                <a:solidFill>
                  <a:srgbClr val="000000"/>
                </a:solidFill>
                <a:latin typeface="Calibri"/>
                <a:ea typeface="Calibri"/>
                <a:cs typeface="Calibri"/>
                <a:sym typeface="Calibri"/>
              </a:rPr>
              <a:t>Nature Climate Change </a:t>
            </a:r>
            <a:r>
              <a:rPr lang="en-US" sz="1200" b="1">
                <a:solidFill>
                  <a:srgbClr val="000000"/>
                </a:solidFill>
                <a:latin typeface="Calibri"/>
                <a:ea typeface="Calibri"/>
                <a:cs typeface="Calibri"/>
                <a:sym typeface="Calibri"/>
              </a:rPr>
              <a:t>13</a:t>
            </a:r>
            <a:r>
              <a:rPr lang="en-US" sz="1200">
                <a:solidFill>
                  <a:srgbClr val="000000"/>
                </a:solidFill>
                <a:latin typeface="Calibri"/>
                <a:ea typeface="Calibri"/>
                <a:cs typeface="Calibri"/>
                <a:sym typeface="Calibri"/>
              </a:rPr>
              <a:t>, 167–173 (2023). [DOI: 10.1038/s41558-022-01578-0]</a:t>
            </a:r>
            <a:endParaRPr/>
          </a:p>
        </p:txBody>
      </p:sp>
      <p:sp>
        <p:nvSpPr>
          <p:cNvPr id="55" name="Google Shape;55;p4"/>
          <p:cNvSpPr txBox="1"/>
          <p:nvPr/>
        </p:nvSpPr>
        <p:spPr>
          <a:xfrm>
            <a:off x="6957077" y="3816521"/>
            <a:ext cx="4671309"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416284"/>
                </a:solidFill>
                <a:latin typeface="Arial"/>
                <a:ea typeface="Arial"/>
                <a:cs typeface="Arial"/>
                <a:sym typeface="Arial"/>
              </a:rPr>
              <a:t>Current and future winter storm characteristics in the Western United States. Compared to storms in the current climate (a), future storms (b) exhibit a 22% increase in spatial extent and a 9% increase in average intensity. This results in a 31% increase in total precipitation volume. The intensity near the storm center (+19%) increases faster than the overall average intensity (+9%), causing a spatial concentration of precipitation toward the storm center known as storm sharpening.</a:t>
            </a:r>
            <a:endParaRPr/>
          </a:p>
          <a:p>
            <a:pPr marL="0" marR="0" lvl="0" indent="0" algn="ctr" rtl="0">
              <a:spcBef>
                <a:spcPts val="0"/>
              </a:spcBef>
              <a:spcAft>
                <a:spcPts val="0"/>
              </a:spcAft>
              <a:buNone/>
            </a:pPr>
            <a:endParaRPr sz="1100">
              <a:solidFill>
                <a:srgbClr val="416284"/>
              </a:solidFill>
              <a:latin typeface="Arial"/>
              <a:ea typeface="Arial"/>
              <a:cs typeface="Arial"/>
              <a:sym typeface="Arial"/>
            </a:endParaRPr>
          </a:p>
        </p:txBody>
      </p:sp>
      <p:pic>
        <p:nvPicPr>
          <p:cNvPr id="56" name="Google Shape;56;p4" descr="Fig. 1"/>
          <p:cNvPicPr preferRelativeResize="0"/>
          <p:nvPr/>
        </p:nvPicPr>
        <p:blipFill rotWithShape="1">
          <a:blip r:embed="rId3">
            <a:alphaModFix/>
          </a:blip>
          <a:srcRect/>
          <a:stretch/>
        </p:blipFill>
        <p:spPr>
          <a:xfrm>
            <a:off x="6947452" y="1283684"/>
            <a:ext cx="4680934" cy="2402230"/>
          </a:xfrm>
          <a:prstGeom prst="rect">
            <a:avLst/>
          </a:prstGeom>
          <a:noFill/>
          <a:ln>
            <a:noFill/>
          </a:ln>
        </p:spPr>
      </p:pic>
      <p:sp>
        <p:nvSpPr>
          <p:cNvPr id="57" name="Google Shape;57;p4"/>
          <p:cNvSpPr/>
          <p:nvPr/>
        </p:nvSpPr>
        <p:spPr>
          <a:xfrm>
            <a:off x="6938426" y="6251713"/>
            <a:ext cx="1519257" cy="573670"/>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8" name="Google Shape;58;p4" descr="Pacific Northwest National Laboratory - Wikipedia"/>
          <p:cNvPicPr preferRelativeResize="0"/>
          <p:nvPr/>
        </p:nvPicPr>
        <p:blipFill rotWithShape="1">
          <a:blip r:embed="rId4">
            <a:alphaModFix/>
          </a:blip>
          <a:srcRect/>
          <a:stretch/>
        </p:blipFill>
        <p:spPr>
          <a:xfrm>
            <a:off x="7106873" y="6281530"/>
            <a:ext cx="1202239" cy="5147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5"/>
          <p:cNvSpPr txBox="1">
            <a:spLocks noGrp="1"/>
          </p:cNvSpPr>
          <p:nvPr>
            <p:ph type="body" idx="1"/>
          </p:nvPr>
        </p:nvSpPr>
        <p:spPr>
          <a:xfrm>
            <a:off x="0" y="12739"/>
            <a:ext cx="12191999" cy="957289"/>
          </a:xfrm>
          <a:prstGeom prst="rect">
            <a:avLst/>
          </a:prstGeom>
          <a:solidFill>
            <a:srgbClr val="1D4F7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None/>
            </a:pPr>
            <a:r>
              <a:rPr lang="en-US" sz="2800" b="1">
                <a:latin typeface="Arial"/>
                <a:ea typeface="Arial"/>
                <a:cs typeface="Arial"/>
                <a:sym typeface="Arial"/>
              </a:rPr>
              <a:t>Deep convection in the Southern Great Plains (SGP)</a:t>
            </a:r>
            <a:endParaRPr sz="2800">
              <a:latin typeface="Arial"/>
              <a:ea typeface="Arial"/>
              <a:cs typeface="Arial"/>
              <a:sym typeface="Arial"/>
            </a:endParaRPr>
          </a:p>
        </p:txBody>
      </p:sp>
      <p:sp>
        <p:nvSpPr>
          <p:cNvPr id="64" name="Google Shape;64;p5"/>
          <p:cNvSpPr txBox="1">
            <a:spLocks noGrp="1"/>
          </p:cNvSpPr>
          <p:nvPr>
            <p:ph type="body" idx="2"/>
          </p:nvPr>
        </p:nvSpPr>
        <p:spPr>
          <a:xfrm>
            <a:off x="228600" y="1193042"/>
            <a:ext cx="6718851" cy="41840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D8BBC"/>
              </a:buClr>
              <a:buSzPts val="1600"/>
              <a:buNone/>
            </a:pPr>
            <a:r>
              <a:rPr lang="en-US" sz="1600" b="1">
                <a:solidFill>
                  <a:srgbClr val="5D8BBC"/>
                </a:solidFill>
                <a:latin typeface="Arial"/>
                <a:ea typeface="Arial"/>
                <a:cs typeface="Arial"/>
                <a:sym typeface="Arial"/>
              </a:rPr>
              <a:t>Scientific Achievement</a:t>
            </a:r>
            <a:endParaRPr/>
          </a:p>
          <a:p>
            <a:pPr marL="117475" lvl="0" indent="0" algn="l" rtl="0">
              <a:lnSpc>
                <a:spcPct val="100000"/>
              </a:lnSpc>
              <a:spcBef>
                <a:spcPts val="400"/>
              </a:spcBef>
              <a:spcAft>
                <a:spcPts val="0"/>
              </a:spcAft>
              <a:buClr>
                <a:schemeClr val="dk1"/>
              </a:buClr>
              <a:buSzPts val="1400"/>
              <a:buNone/>
            </a:pPr>
            <a:r>
              <a:rPr lang="en-US" sz="1400"/>
              <a:t>Very high-resolution simulations with the Weather Research and Forecasting (WRF) model are performed and subject to uniquely detailed fidelity assessment. Although this simulation exhibits fidelity for the marginal probabilities of wind speed, rainfall rates, and hail occurrence, the joint probabilities of these properties and the maximum size of hail are, as yet, not sufficient to characterize potential damage to key renewable energy industries.</a:t>
            </a:r>
            <a:endParaRPr/>
          </a:p>
          <a:p>
            <a:pPr marL="117475" lvl="0" indent="0" algn="l" rtl="0">
              <a:lnSpc>
                <a:spcPct val="100000"/>
              </a:lnSpc>
              <a:spcBef>
                <a:spcPts val="400"/>
              </a:spcBef>
              <a:spcAft>
                <a:spcPts val="0"/>
              </a:spcAft>
              <a:buClr>
                <a:schemeClr val="dk1"/>
              </a:buClr>
              <a:buSzPts val="600"/>
              <a:buNone/>
            </a:pPr>
            <a:endParaRPr sz="600" b="0">
              <a:solidFill>
                <a:schemeClr val="dk1"/>
              </a:solidFill>
            </a:endParaRPr>
          </a:p>
          <a:p>
            <a:pPr marL="0" lvl="0" indent="0" algn="l" rtl="0">
              <a:lnSpc>
                <a:spcPct val="100000"/>
              </a:lnSpc>
              <a:spcBef>
                <a:spcPts val="400"/>
              </a:spcBef>
              <a:spcAft>
                <a:spcPts val="0"/>
              </a:spcAft>
              <a:buClr>
                <a:srgbClr val="5D8BBC"/>
              </a:buClr>
              <a:buSzPts val="1600"/>
              <a:buNone/>
            </a:pPr>
            <a:r>
              <a:rPr lang="en-US" sz="1600" b="1">
                <a:solidFill>
                  <a:srgbClr val="5D8BBC"/>
                </a:solidFill>
                <a:latin typeface="Arial"/>
                <a:ea typeface="Arial"/>
                <a:cs typeface="Arial"/>
                <a:sym typeface="Arial"/>
              </a:rPr>
              <a:t>Significance and Impact</a:t>
            </a:r>
            <a:endParaRPr/>
          </a:p>
          <a:p>
            <a:pPr marL="117475" lvl="0" indent="0" algn="l" rtl="0">
              <a:lnSpc>
                <a:spcPct val="100000"/>
              </a:lnSpc>
              <a:spcBef>
                <a:spcPts val="400"/>
              </a:spcBef>
              <a:spcAft>
                <a:spcPts val="0"/>
              </a:spcAft>
              <a:buClr>
                <a:schemeClr val="dk1"/>
              </a:buClr>
              <a:buSzPts val="1400"/>
              <a:buNone/>
            </a:pPr>
            <a:r>
              <a:rPr lang="en-US" sz="1400" b="0">
                <a:solidFill>
                  <a:schemeClr val="dk1"/>
                </a:solidFill>
                <a:latin typeface="Calibri"/>
                <a:ea typeface="Calibri"/>
                <a:cs typeface="Calibri"/>
                <a:sym typeface="Calibri"/>
              </a:rPr>
              <a:t>Extremely heavy rain and hail during convective events is challenging to simulate but represent important atmospheric hazards including to the renewable energy industry. Understanding the degree to which convection permitting simulations represent these phenomena is critical to informing needed improvements and contingent risk assessments..</a:t>
            </a:r>
            <a:endParaRPr/>
          </a:p>
          <a:p>
            <a:pPr marL="285750" lvl="0" indent="-254000" algn="l" rtl="0">
              <a:lnSpc>
                <a:spcPct val="100000"/>
              </a:lnSpc>
              <a:spcBef>
                <a:spcPts val="400"/>
              </a:spcBef>
              <a:spcAft>
                <a:spcPts val="0"/>
              </a:spcAft>
              <a:buClr>
                <a:schemeClr val="dk1"/>
              </a:buClr>
              <a:buSzPts val="500"/>
              <a:buFont typeface="Arial"/>
              <a:buNone/>
            </a:pPr>
            <a:endParaRPr sz="500" b="0">
              <a:solidFill>
                <a:schemeClr val="dk1"/>
              </a:solidFill>
            </a:endParaRPr>
          </a:p>
          <a:p>
            <a:pPr marL="0" lvl="0" indent="0" algn="l" rtl="0">
              <a:lnSpc>
                <a:spcPct val="100000"/>
              </a:lnSpc>
              <a:spcBef>
                <a:spcPts val="400"/>
              </a:spcBef>
              <a:spcAft>
                <a:spcPts val="0"/>
              </a:spcAft>
              <a:buClr>
                <a:srgbClr val="5D8BBC"/>
              </a:buClr>
              <a:buSzPts val="1600"/>
              <a:buNone/>
            </a:pPr>
            <a:r>
              <a:rPr lang="en-US" sz="1600" b="1">
                <a:solidFill>
                  <a:srgbClr val="5D8BBC"/>
                </a:solidFill>
                <a:latin typeface="Arial"/>
                <a:ea typeface="Arial"/>
                <a:cs typeface="Arial"/>
                <a:sym typeface="Arial"/>
              </a:rPr>
              <a:t>Research Details</a:t>
            </a:r>
            <a:endParaRPr/>
          </a:p>
          <a:p>
            <a:pPr marL="117475" lvl="0" indent="0" algn="l" rtl="0">
              <a:lnSpc>
                <a:spcPct val="100000"/>
              </a:lnSpc>
              <a:spcBef>
                <a:spcPts val="400"/>
              </a:spcBef>
              <a:spcAft>
                <a:spcPts val="0"/>
              </a:spcAft>
              <a:buClr>
                <a:schemeClr val="dk1"/>
              </a:buClr>
              <a:buSzPts val="1400"/>
              <a:buNone/>
            </a:pPr>
            <a:r>
              <a:rPr lang="en-US" sz="1400" b="0">
                <a:solidFill>
                  <a:schemeClr val="dk1"/>
                </a:solidFill>
                <a:latin typeface="Calibri"/>
                <a:ea typeface="Calibri"/>
                <a:cs typeface="Calibri"/>
                <a:sym typeface="Calibri"/>
              </a:rPr>
              <a:t>7-months of WRF simulations with grid spacing of 1.3km are performed for a large domain centered over the SGP and evaluated in terms of the fidelity of critical variables for applications to the wind and solar industries.</a:t>
            </a:r>
            <a:endParaRPr/>
          </a:p>
          <a:p>
            <a:pPr marL="285750" lvl="0" indent="-196850" algn="l" rtl="0">
              <a:lnSpc>
                <a:spcPct val="100000"/>
              </a:lnSpc>
              <a:spcBef>
                <a:spcPts val="400"/>
              </a:spcBef>
              <a:spcAft>
                <a:spcPts val="0"/>
              </a:spcAft>
              <a:buClr>
                <a:schemeClr val="dk1"/>
              </a:buClr>
              <a:buSzPts val="1400"/>
              <a:buFont typeface="Arial"/>
              <a:buNone/>
            </a:pPr>
            <a:endParaRPr sz="1400" b="0">
              <a:solidFill>
                <a:schemeClr val="dk1"/>
              </a:solidFill>
              <a:latin typeface="Calibri"/>
              <a:ea typeface="Calibri"/>
              <a:cs typeface="Calibri"/>
              <a:sym typeface="Calibri"/>
            </a:endParaRPr>
          </a:p>
          <a:p>
            <a:pPr marL="0" lvl="0" indent="0" algn="l" rtl="0">
              <a:lnSpc>
                <a:spcPct val="100000"/>
              </a:lnSpc>
              <a:spcBef>
                <a:spcPts val="400"/>
              </a:spcBef>
              <a:spcAft>
                <a:spcPts val="0"/>
              </a:spcAft>
              <a:buClr>
                <a:schemeClr val="dk1"/>
              </a:buClr>
              <a:buSzPts val="1400"/>
              <a:buNone/>
            </a:pPr>
            <a:endParaRPr sz="1400"/>
          </a:p>
        </p:txBody>
      </p:sp>
      <p:sp>
        <p:nvSpPr>
          <p:cNvPr id="65" name="Google Shape;65;p5"/>
          <p:cNvSpPr txBox="1">
            <a:spLocks noGrp="1"/>
          </p:cNvSpPr>
          <p:nvPr>
            <p:ph type="body" idx="4"/>
          </p:nvPr>
        </p:nvSpPr>
        <p:spPr>
          <a:xfrm>
            <a:off x="29818" y="5685182"/>
            <a:ext cx="7534255" cy="497445"/>
          </a:xfrm>
          <a:prstGeom prst="rect">
            <a:avLst/>
          </a:prstGeom>
          <a:solidFill>
            <a:srgbClr val="DDEAF6"/>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1200"/>
              <a:buFont typeface="Calibri"/>
              <a:buNone/>
            </a:pPr>
            <a:r>
              <a:rPr lang="en-US" sz="1200">
                <a:solidFill>
                  <a:srgbClr val="000000"/>
                </a:solidFill>
                <a:latin typeface="Calibri"/>
                <a:ea typeface="Calibri"/>
                <a:cs typeface="Calibri"/>
                <a:sym typeface="Calibri"/>
              </a:rPr>
              <a:t>Pryor S.C., Letson F.W., Shepherd T. and Barthelmie</a:t>
            </a:r>
            <a:r>
              <a:rPr lang="en-US">
                <a:solidFill>
                  <a:srgbClr val="000000"/>
                </a:solidFill>
              </a:rPr>
              <a:t> </a:t>
            </a:r>
            <a:r>
              <a:rPr lang="en-US" sz="1200">
                <a:solidFill>
                  <a:srgbClr val="000000"/>
                </a:solidFill>
                <a:latin typeface="Calibri"/>
                <a:ea typeface="Calibri"/>
                <a:cs typeface="Calibri"/>
                <a:sym typeface="Calibri"/>
              </a:rPr>
              <a:t>R.J. (2023): Evaluation of WRF simulation of deep convection in the US Southern Great Plains. Journal of Applied Meteorology and Climatology 62 41-62 doi: 10.1175/JAMC-D-22-0090.1</a:t>
            </a:r>
            <a:endParaRPr/>
          </a:p>
        </p:txBody>
      </p:sp>
      <p:sp>
        <p:nvSpPr>
          <p:cNvPr id="66" name="Google Shape;66;p5"/>
          <p:cNvSpPr/>
          <p:nvPr/>
        </p:nvSpPr>
        <p:spPr>
          <a:xfrm>
            <a:off x="6814929" y="6251713"/>
            <a:ext cx="1729409" cy="573670"/>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7" name="Google Shape;67;p5" descr="Diagram, engineering drawing&#10;&#10;Description automatically generated"/>
          <p:cNvPicPr preferRelativeResize="0"/>
          <p:nvPr/>
        </p:nvPicPr>
        <p:blipFill rotWithShape="1">
          <a:blip r:embed="rId3">
            <a:alphaModFix/>
          </a:blip>
          <a:srcRect/>
          <a:stretch/>
        </p:blipFill>
        <p:spPr>
          <a:xfrm>
            <a:off x="7798634" y="999845"/>
            <a:ext cx="4257531" cy="4421583"/>
          </a:xfrm>
          <a:prstGeom prst="rect">
            <a:avLst/>
          </a:prstGeom>
          <a:noFill/>
          <a:ln>
            <a:noFill/>
          </a:ln>
        </p:spPr>
      </p:pic>
      <p:sp>
        <p:nvSpPr>
          <p:cNvPr id="68" name="Google Shape;68;p5"/>
          <p:cNvSpPr txBox="1"/>
          <p:nvPr/>
        </p:nvSpPr>
        <p:spPr>
          <a:xfrm>
            <a:off x="7822096" y="5421428"/>
            <a:ext cx="41148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16284"/>
                </a:solidFill>
                <a:latin typeface="Calibri"/>
                <a:ea typeface="Calibri"/>
                <a:cs typeface="Calibri"/>
                <a:sym typeface="Calibri"/>
              </a:rPr>
              <a:t>Hydrometeor classes during March 29, June 24 and January 16, 2017 as derived from dual-polarization RADAR and simulated by WRF using the Milbrandt-Yau microphysics scheme.</a:t>
            </a:r>
            <a:endParaRPr/>
          </a:p>
        </p:txBody>
      </p:sp>
      <p:pic>
        <p:nvPicPr>
          <p:cNvPr id="69" name="Google Shape;69;p5" descr="Cornell University Logo, symbol, meaning, history, PNG, brand"/>
          <p:cNvPicPr preferRelativeResize="0"/>
          <p:nvPr/>
        </p:nvPicPr>
        <p:blipFill rotWithShape="1">
          <a:blip r:embed="rId4">
            <a:alphaModFix/>
          </a:blip>
          <a:srcRect/>
          <a:stretch/>
        </p:blipFill>
        <p:spPr>
          <a:xfrm>
            <a:off x="6915840" y="6121104"/>
            <a:ext cx="1484244" cy="8348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28837-7F56-C4EF-7224-FE60FC80039D}"/>
              </a:ext>
            </a:extLst>
          </p:cNvPr>
          <p:cNvPicPr>
            <a:picLocks noChangeAspect="1"/>
          </p:cNvPicPr>
          <p:nvPr/>
        </p:nvPicPr>
        <p:blipFill>
          <a:blip r:embed="rId2"/>
          <a:stretch>
            <a:fillRect/>
          </a:stretch>
        </p:blipFill>
        <p:spPr>
          <a:xfrm>
            <a:off x="3577036" y="790692"/>
            <a:ext cx="5037928" cy="5857103"/>
          </a:xfrm>
          <a:prstGeom prst="rect">
            <a:avLst/>
          </a:prstGeom>
        </p:spPr>
      </p:pic>
      <p:sp>
        <p:nvSpPr>
          <p:cNvPr id="4" name="TextBox 3">
            <a:extLst>
              <a:ext uri="{FF2B5EF4-FFF2-40B4-BE49-F238E27FC236}">
                <a16:creationId xmlns:a16="http://schemas.microsoft.com/office/drawing/2014/main" id="{7A21766A-13DB-C696-4568-885162FB44DA}"/>
              </a:ext>
            </a:extLst>
          </p:cNvPr>
          <p:cNvSpPr txBox="1"/>
          <p:nvPr/>
        </p:nvSpPr>
        <p:spPr>
          <a:xfrm>
            <a:off x="3715589" y="580485"/>
            <a:ext cx="2032929" cy="276999"/>
          </a:xfrm>
          <a:prstGeom prst="rect">
            <a:avLst/>
          </a:prstGeom>
          <a:noFill/>
        </p:spPr>
        <p:txBody>
          <a:bodyPr wrap="none" rtlCol="0">
            <a:spAutoFit/>
          </a:bodyPr>
          <a:lstStyle/>
          <a:p>
            <a:r>
              <a:rPr lang="en-US" sz="1200" dirty="0"/>
              <a:t>Visible Colors (06/01/2020)</a:t>
            </a:r>
          </a:p>
        </p:txBody>
      </p:sp>
      <p:sp>
        <p:nvSpPr>
          <p:cNvPr id="5" name="Curved Down Arrow 4">
            <a:extLst>
              <a:ext uri="{FF2B5EF4-FFF2-40B4-BE49-F238E27FC236}">
                <a16:creationId xmlns:a16="http://schemas.microsoft.com/office/drawing/2014/main" id="{3F22CC57-FA75-1A1B-713F-C4F9A631496B}"/>
              </a:ext>
            </a:extLst>
          </p:cNvPr>
          <p:cNvSpPr/>
          <p:nvPr/>
        </p:nvSpPr>
        <p:spPr>
          <a:xfrm>
            <a:off x="5750211" y="664565"/>
            <a:ext cx="893379" cy="420414"/>
          </a:xfrm>
          <a:prstGeom prst="curved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11682A9C-4F0B-8E45-E033-B4AB0B85EF5A}"/>
              </a:ext>
            </a:extLst>
          </p:cNvPr>
          <p:cNvSpPr txBox="1"/>
          <p:nvPr/>
        </p:nvSpPr>
        <p:spPr>
          <a:xfrm>
            <a:off x="6570020" y="580484"/>
            <a:ext cx="1088760" cy="276999"/>
          </a:xfrm>
          <a:prstGeom prst="rect">
            <a:avLst/>
          </a:prstGeom>
          <a:noFill/>
        </p:spPr>
        <p:txBody>
          <a:bodyPr wrap="none" rtlCol="0">
            <a:spAutoFit/>
          </a:bodyPr>
          <a:lstStyle/>
          <a:p>
            <a:r>
              <a:rPr lang="en-US" sz="1200" dirty="0"/>
              <a:t>1-month later</a:t>
            </a:r>
          </a:p>
        </p:txBody>
      </p:sp>
    </p:spTree>
    <p:extLst>
      <p:ext uri="{BB962C8B-B14F-4D97-AF65-F5344CB8AC3E}">
        <p14:creationId xmlns:p14="http://schemas.microsoft.com/office/powerpoint/2010/main" val="30038674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1136</Words>
  <Application>Microsoft Macintosh PowerPoint</Application>
  <PresentationFormat>Widescreen</PresentationFormat>
  <Paragraphs>57</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Ullrich, Paul Aaron</dc:creator>
  <cp:lastModifiedBy>Yoshimitsu Chikamoto</cp:lastModifiedBy>
  <cp:revision>3</cp:revision>
  <dcterms:created xsi:type="dcterms:W3CDTF">2023-03-22T21:09:49Z</dcterms:created>
  <dcterms:modified xsi:type="dcterms:W3CDTF">2024-09-27T22:53:23Z</dcterms:modified>
</cp:coreProperties>
</file>