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 roundtripDataSignature="AMtx7mj5RZDoR+78YUOH/D51t2b2jN9MZ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theme" Target="theme/theme1.xml"/><Relationship Id="rId3" Type="http://schemas.openxmlformats.org/officeDocument/2006/relationships/notesMaster" Target="notesMasters/notesMaster1.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presProps" Target="presProps.xml"/><Relationship Id="rId10" Type="http://customschemas.google.com/relationships/presentationmetadata" Target="metadata"/><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Google Shape;2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 name="Google Shape;2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HyperFACETS Highlight">
  <p:cSld name="HyperFACETS Highlight">
    <p:spTree>
      <p:nvGrpSpPr>
        <p:cNvPr id="1" name="Shape 11"/>
        <p:cNvGrpSpPr/>
        <p:nvPr/>
      </p:nvGrpSpPr>
      <p:grpSpPr>
        <a:xfrm>
          <a:off x="0" y="0"/>
          <a:ext cx="0" cy="0"/>
          <a:chOff x="0" y="0"/>
          <a:chExt cx="0" cy="0"/>
        </a:xfrm>
      </p:grpSpPr>
      <p:sp>
        <p:nvSpPr>
          <p:cNvPr id="12" name="Google Shape;12;p7"/>
          <p:cNvSpPr/>
          <p:nvPr/>
        </p:nvSpPr>
        <p:spPr>
          <a:xfrm>
            <a:off x="1" y="0"/>
            <a:ext cx="12192000" cy="970028"/>
          </a:xfrm>
          <a:prstGeom prst="rect">
            <a:avLst/>
          </a:prstGeom>
          <a:solidFill>
            <a:srgbClr val="1D4F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3;p7"/>
          <p:cNvSpPr txBox="1">
            <a:spLocks noGrp="1"/>
          </p:cNvSpPr>
          <p:nvPr>
            <p:ph type="body" idx="1"/>
          </p:nvPr>
        </p:nvSpPr>
        <p:spPr>
          <a:xfrm>
            <a:off x="0" y="12739"/>
            <a:ext cx="12191999" cy="957289"/>
          </a:xfrm>
          <a:prstGeom prst="rect">
            <a:avLst/>
          </a:prstGeom>
          <a:solidFill>
            <a:srgbClr val="1D4F79"/>
          </a:solid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2800"/>
              <a:buNone/>
              <a:defRPr b="1">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 name="Google Shape;14;p7"/>
          <p:cNvSpPr txBox="1">
            <a:spLocks noGrp="1"/>
          </p:cNvSpPr>
          <p:nvPr>
            <p:ph type="body" idx="2"/>
          </p:nvPr>
        </p:nvSpPr>
        <p:spPr>
          <a:xfrm>
            <a:off x="228600" y="1173164"/>
            <a:ext cx="7046843" cy="4184028"/>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1000"/>
              </a:spcBef>
              <a:spcAft>
                <a:spcPts val="0"/>
              </a:spcAft>
              <a:buClr>
                <a:schemeClr val="dk1"/>
              </a:buClr>
              <a:buSzPts val="2800"/>
              <a:buChar char="•"/>
              <a:defRPr/>
            </a:lvl1pPr>
            <a:lvl2pPr marL="914400" lvl="1" indent="-381000" algn="l">
              <a:lnSpc>
                <a:spcPct val="100000"/>
              </a:lnSpc>
              <a:spcBef>
                <a:spcPts val="500"/>
              </a:spcBef>
              <a:spcAft>
                <a:spcPts val="0"/>
              </a:spcAft>
              <a:buClr>
                <a:schemeClr val="dk1"/>
              </a:buClr>
              <a:buSzPts val="2400"/>
              <a:buChar char="•"/>
              <a:defRPr/>
            </a:lvl2pPr>
            <a:lvl3pPr marL="1371600" lvl="2" indent="-355600" algn="l">
              <a:lnSpc>
                <a:spcPct val="100000"/>
              </a:lnSpc>
              <a:spcBef>
                <a:spcPts val="500"/>
              </a:spcBef>
              <a:spcAft>
                <a:spcPts val="0"/>
              </a:spcAft>
              <a:buClr>
                <a:schemeClr val="dk1"/>
              </a:buClr>
              <a:buSzPts val="20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 name="Google Shape;15;p7"/>
          <p:cNvSpPr>
            <a:spLocks noGrp="1"/>
          </p:cNvSpPr>
          <p:nvPr>
            <p:ph type="pic" idx="3"/>
          </p:nvPr>
        </p:nvSpPr>
        <p:spPr>
          <a:xfrm>
            <a:off x="7345018" y="1173162"/>
            <a:ext cx="4642196" cy="4995293"/>
          </a:xfrm>
          <a:prstGeom prst="rect">
            <a:avLst/>
          </a:prstGeom>
          <a:noFill/>
          <a:ln>
            <a:noFill/>
          </a:ln>
        </p:spPr>
      </p:sp>
      <p:sp>
        <p:nvSpPr>
          <p:cNvPr id="16" name="Google Shape;16;p7"/>
          <p:cNvSpPr txBox="1">
            <a:spLocks noGrp="1"/>
          </p:cNvSpPr>
          <p:nvPr>
            <p:ph type="body" idx="4"/>
          </p:nvPr>
        </p:nvSpPr>
        <p:spPr>
          <a:xfrm>
            <a:off x="39756" y="5517094"/>
            <a:ext cx="7235687" cy="655637"/>
          </a:xfrm>
          <a:prstGeom prst="rect">
            <a:avLst/>
          </a:prstGeom>
          <a:solidFill>
            <a:srgbClr val="DDEAF6"/>
          </a:solid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1200"/>
              <a:buNone/>
              <a:defRPr sz="1200"/>
            </a:lvl1pPr>
            <a:lvl2pPr marL="914400" lvl="1" indent="-304800" algn="l">
              <a:lnSpc>
                <a:spcPct val="90000"/>
              </a:lnSpc>
              <a:spcBef>
                <a:spcPts val="500"/>
              </a:spcBef>
              <a:spcAft>
                <a:spcPts val="0"/>
              </a:spcAft>
              <a:buClr>
                <a:schemeClr val="dk1"/>
              </a:buClr>
              <a:buSzPts val="1200"/>
              <a:buChar char="•"/>
              <a:defRPr sz="1200"/>
            </a:lvl2pPr>
            <a:lvl3pPr marL="1371600" lvl="2" indent="-304800" algn="l">
              <a:lnSpc>
                <a:spcPct val="90000"/>
              </a:lnSpc>
              <a:spcBef>
                <a:spcPts val="500"/>
              </a:spcBef>
              <a:spcAft>
                <a:spcPts val="0"/>
              </a:spcAft>
              <a:buClr>
                <a:schemeClr val="dk1"/>
              </a:buClr>
              <a:buSzPts val="1200"/>
              <a:buChar char="•"/>
              <a:defRPr sz="1200"/>
            </a:lvl3pPr>
            <a:lvl4pPr marL="1828800" lvl="3" indent="-304800" algn="l">
              <a:lnSpc>
                <a:spcPct val="90000"/>
              </a:lnSpc>
              <a:spcBef>
                <a:spcPts val="500"/>
              </a:spcBef>
              <a:spcAft>
                <a:spcPts val="0"/>
              </a:spcAft>
              <a:buClr>
                <a:schemeClr val="dk1"/>
              </a:buClr>
              <a:buSzPts val="1200"/>
              <a:buChar char="•"/>
              <a:defRPr sz="1200"/>
            </a:lvl4pPr>
            <a:lvl5pPr marL="2286000" lvl="4" indent="-304800" algn="l">
              <a:lnSpc>
                <a:spcPct val="90000"/>
              </a:lnSpc>
              <a:spcBef>
                <a:spcPts val="500"/>
              </a:spcBef>
              <a:spcAft>
                <a:spcPts val="0"/>
              </a:spcAft>
              <a:buClr>
                <a:schemeClr val="dk1"/>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7" name="Google Shape;17;p7" descr="A picture containing text, clipart&#10;&#10;Description automatically generated"/>
          <p:cNvPicPr preferRelativeResize="0"/>
          <p:nvPr/>
        </p:nvPicPr>
        <p:blipFill rotWithShape="1">
          <a:blip r:embed="rId2">
            <a:alphaModFix/>
          </a:blip>
          <a:srcRect/>
          <a:stretch/>
        </p:blipFill>
        <p:spPr>
          <a:xfrm>
            <a:off x="9228222" y="6303466"/>
            <a:ext cx="2935186" cy="481333"/>
          </a:xfrm>
          <a:prstGeom prst="rect">
            <a:avLst/>
          </a:prstGeom>
          <a:noFill/>
          <a:ln>
            <a:noFill/>
          </a:ln>
        </p:spPr>
      </p:pic>
      <p:sp>
        <p:nvSpPr>
          <p:cNvPr id="18" name="Google Shape;18;p7"/>
          <p:cNvSpPr/>
          <p:nvPr/>
        </p:nvSpPr>
        <p:spPr>
          <a:xfrm>
            <a:off x="0" y="6217749"/>
            <a:ext cx="8347934" cy="640251"/>
          </a:xfrm>
          <a:prstGeom prst="rect">
            <a:avLst/>
          </a:prstGeom>
          <a:solidFill>
            <a:srgbClr val="1D4F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9;p7"/>
          <p:cNvSpPr/>
          <p:nvPr/>
        </p:nvSpPr>
        <p:spPr>
          <a:xfrm>
            <a:off x="7648688" y="6217749"/>
            <a:ext cx="1301638" cy="640251"/>
          </a:xfrm>
          <a:prstGeom prst="parallelogram">
            <a:avLst>
              <a:gd name="adj" fmla="val 21529"/>
            </a:avLst>
          </a:prstGeom>
          <a:solidFill>
            <a:srgbClr val="1D4F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 name="Google Shape;20;p7"/>
          <p:cNvSpPr/>
          <p:nvPr/>
        </p:nvSpPr>
        <p:spPr>
          <a:xfrm>
            <a:off x="8832850" y="6217749"/>
            <a:ext cx="200827" cy="640251"/>
          </a:xfrm>
          <a:prstGeom prst="parallelogram">
            <a:avLst>
              <a:gd name="adj" fmla="val 70539"/>
            </a:avLst>
          </a:prstGeom>
          <a:solidFill>
            <a:srgbClr val="1D4F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1" name="Google Shape;21;p7" descr="SC Logos | U.S. DOE Office of Science (SC)"/>
          <p:cNvPicPr preferRelativeResize="0"/>
          <p:nvPr/>
        </p:nvPicPr>
        <p:blipFill rotWithShape="1">
          <a:blip r:embed="rId3">
            <a:alphaModFix/>
          </a:blip>
          <a:srcRect/>
          <a:stretch/>
        </p:blipFill>
        <p:spPr>
          <a:xfrm>
            <a:off x="152400" y="6294956"/>
            <a:ext cx="2969250" cy="49835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i.org/10.1029/2023JD038765"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
        <p:cNvGrpSpPr/>
        <p:nvPr/>
      </p:nvGrpSpPr>
      <p:grpSpPr>
        <a:xfrm>
          <a:off x="0" y="0"/>
          <a:ext cx="0" cy="0"/>
          <a:chOff x="0" y="0"/>
          <a:chExt cx="0" cy="0"/>
        </a:xfrm>
      </p:grpSpPr>
      <p:sp>
        <p:nvSpPr>
          <p:cNvPr id="27" name="Google Shape;27;p1"/>
          <p:cNvSpPr txBox="1">
            <a:spLocks noGrp="1"/>
          </p:cNvSpPr>
          <p:nvPr>
            <p:ph type="body" idx="1"/>
          </p:nvPr>
        </p:nvSpPr>
        <p:spPr>
          <a:xfrm>
            <a:off x="0" y="12739"/>
            <a:ext cx="12191999" cy="957289"/>
          </a:xfrm>
          <a:prstGeom prst="rect">
            <a:avLst/>
          </a:prstGeom>
          <a:solidFill>
            <a:srgbClr val="1D4F79"/>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2800"/>
              <a:buNone/>
            </a:pPr>
            <a:r>
              <a:rPr lang="en-US" dirty="0"/>
              <a:t>Enhancing Extreme Precipitation Predictions With Dynamical Downscaling: </a:t>
            </a:r>
          </a:p>
          <a:p>
            <a:pPr marL="0" lvl="0" indent="0" algn="ctr" rtl="0">
              <a:lnSpc>
                <a:spcPct val="90000"/>
              </a:lnSpc>
              <a:spcBef>
                <a:spcPts val="0"/>
              </a:spcBef>
              <a:spcAft>
                <a:spcPts val="0"/>
              </a:spcAft>
              <a:buClr>
                <a:schemeClr val="lt1"/>
              </a:buClr>
              <a:buSzPts val="2800"/>
              <a:buNone/>
            </a:pPr>
            <a:r>
              <a:rPr lang="en-US" dirty="0"/>
              <a:t>A Convection-Permitting Modeling Study in Texas and Oklahoma</a:t>
            </a:r>
            <a:endParaRPr dirty="0"/>
          </a:p>
        </p:txBody>
      </p:sp>
      <p:sp>
        <p:nvSpPr>
          <p:cNvPr id="28" name="Google Shape;28;p1"/>
          <p:cNvSpPr txBox="1">
            <a:spLocks noGrp="1"/>
          </p:cNvSpPr>
          <p:nvPr>
            <p:ph type="body" idx="2"/>
          </p:nvPr>
        </p:nvSpPr>
        <p:spPr>
          <a:xfrm>
            <a:off x="228601" y="1173164"/>
            <a:ext cx="6655675" cy="4184028"/>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5D8BBC"/>
              </a:buClr>
              <a:buSzPts val="1600"/>
              <a:buNone/>
            </a:pPr>
            <a:r>
              <a:rPr lang="en-US" sz="1600" b="1" dirty="0">
                <a:solidFill>
                  <a:srgbClr val="5D8BBC"/>
                </a:solidFill>
                <a:latin typeface="Arial"/>
                <a:ea typeface="Arial"/>
                <a:cs typeface="Arial"/>
                <a:sym typeface="Arial"/>
              </a:rPr>
              <a:t>Objective</a:t>
            </a:r>
            <a:endParaRPr dirty="0"/>
          </a:p>
          <a:p>
            <a:pPr marL="285750" lvl="0" indent="-285750" algn="just" rtl="0">
              <a:lnSpc>
                <a:spcPct val="100000"/>
              </a:lnSpc>
              <a:spcBef>
                <a:spcPts val="600"/>
              </a:spcBef>
              <a:spcAft>
                <a:spcPts val="0"/>
              </a:spcAft>
              <a:buClr>
                <a:schemeClr val="dk1"/>
              </a:buClr>
              <a:buSzPts val="1400"/>
              <a:buFont typeface="Arial"/>
              <a:buChar char="•"/>
            </a:pPr>
            <a:r>
              <a:rPr lang="en-US" sz="1400" dirty="0"/>
              <a:t>To enhance the prediction accuracy of extreme precipitation events, such as severe floods and droughts, in Texas and Oklahoma by using high-resolution dynamical downscaling techniques.</a:t>
            </a:r>
            <a:endParaRPr sz="1400" b="0" dirty="0">
              <a:solidFill>
                <a:schemeClr val="dk1"/>
              </a:solidFill>
              <a:latin typeface="Calibri"/>
              <a:ea typeface="Calibri"/>
              <a:cs typeface="Calibri"/>
              <a:sym typeface="Calibri"/>
            </a:endParaRPr>
          </a:p>
          <a:p>
            <a:pPr marL="285750" lvl="0" indent="-196850" algn="just" rtl="0">
              <a:lnSpc>
                <a:spcPct val="100000"/>
              </a:lnSpc>
              <a:spcBef>
                <a:spcPts val="0"/>
              </a:spcBef>
              <a:spcAft>
                <a:spcPts val="0"/>
              </a:spcAft>
              <a:buClr>
                <a:schemeClr val="dk1"/>
              </a:buClr>
              <a:buSzPts val="1400"/>
              <a:buFont typeface="Arial"/>
              <a:buNone/>
            </a:pPr>
            <a:endParaRPr sz="1400" b="0" dirty="0">
              <a:solidFill>
                <a:schemeClr val="dk1"/>
              </a:solidFill>
              <a:latin typeface="Calibri"/>
              <a:ea typeface="Calibri"/>
              <a:cs typeface="Calibri"/>
              <a:sym typeface="Calibri"/>
            </a:endParaRPr>
          </a:p>
          <a:p>
            <a:pPr marL="285750" lvl="0" indent="-247650" algn="just" rtl="0">
              <a:lnSpc>
                <a:spcPct val="100000"/>
              </a:lnSpc>
              <a:spcBef>
                <a:spcPts val="0"/>
              </a:spcBef>
              <a:spcAft>
                <a:spcPts val="0"/>
              </a:spcAft>
              <a:buClr>
                <a:schemeClr val="dk1"/>
              </a:buClr>
              <a:buSzPts val="600"/>
              <a:buFont typeface="Arial"/>
              <a:buNone/>
            </a:pPr>
            <a:endParaRPr sz="600" b="0" dirty="0">
              <a:solidFill>
                <a:schemeClr val="dk1"/>
              </a:solidFill>
            </a:endParaRPr>
          </a:p>
          <a:p>
            <a:pPr marL="0" lvl="0" indent="0" algn="just" rtl="0">
              <a:lnSpc>
                <a:spcPct val="100000"/>
              </a:lnSpc>
              <a:spcBef>
                <a:spcPts val="0"/>
              </a:spcBef>
              <a:spcAft>
                <a:spcPts val="0"/>
              </a:spcAft>
              <a:buClr>
                <a:srgbClr val="5D8BBC"/>
              </a:buClr>
              <a:buSzPts val="1600"/>
              <a:buNone/>
            </a:pPr>
            <a:r>
              <a:rPr lang="en-US" sz="1600" b="1" dirty="0">
                <a:solidFill>
                  <a:srgbClr val="5D8BBC"/>
                </a:solidFill>
                <a:latin typeface="Arial"/>
                <a:ea typeface="Arial"/>
                <a:cs typeface="Arial"/>
                <a:sym typeface="Arial"/>
              </a:rPr>
              <a:t>Approach</a:t>
            </a:r>
            <a:endParaRPr dirty="0"/>
          </a:p>
          <a:p>
            <a:pPr marL="285750" lvl="0" indent="-285750" algn="just" rtl="0">
              <a:lnSpc>
                <a:spcPct val="100000"/>
              </a:lnSpc>
              <a:spcBef>
                <a:spcPts val="600"/>
              </a:spcBef>
              <a:spcAft>
                <a:spcPts val="0"/>
              </a:spcAft>
              <a:buClr>
                <a:schemeClr val="dk1"/>
              </a:buClr>
              <a:buSzPts val="1400"/>
              <a:buFont typeface="Arial"/>
              <a:buChar char="•"/>
            </a:pPr>
            <a:r>
              <a:rPr lang="en-US" sz="1400" b="0" dirty="0">
                <a:solidFill>
                  <a:schemeClr val="dk1"/>
                </a:solidFill>
                <a:latin typeface="Calibri"/>
                <a:ea typeface="Calibri"/>
                <a:cs typeface="Calibri"/>
                <a:sym typeface="Calibri"/>
              </a:rPr>
              <a:t>This study employs ensemble-based regional climate simulations using the Weather Research and Forecasting model (WRF) at the convection-permitting resolution, downscaled from the Community Earth System Model (CESM) coupled with an ocean data assimilation technique. The focus is on assessing model performance for two extreme wet and dry years.</a:t>
            </a:r>
            <a:endParaRPr dirty="0"/>
          </a:p>
          <a:p>
            <a:pPr marL="285750" lvl="0" indent="-196850" algn="just" rtl="0">
              <a:lnSpc>
                <a:spcPct val="100000"/>
              </a:lnSpc>
              <a:spcBef>
                <a:spcPts val="0"/>
              </a:spcBef>
              <a:spcAft>
                <a:spcPts val="0"/>
              </a:spcAft>
              <a:buClr>
                <a:schemeClr val="dk1"/>
              </a:buClr>
              <a:buSzPts val="1400"/>
              <a:buFont typeface="Arial"/>
              <a:buNone/>
            </a:pPr>
            <a:endParaRPr sz="1400" b="0" dirty="0">
              <a:solidFill>
                <a:schemeClr val="dk1"/>
              </a:solidFill>
              <a:latin typeface="Calibri"/>
              <a:ea typeface="Calibri"/>
              <a:cs typeface="Calibri"/>
              <a:sym typeface="Calibri"/>
            </a:endParaRPr>
          </a:p>
          <a:p>
            <a:pPr marL="285750" lvl="0" indent="-247650" algn="just" rtl="0">
              <a:lnSpc>
                <a:spcPct val="100000"/>
              </a:lnSpc>
              <a:spcBef>
                <a:spcPts val="0"/>
              </a:spcBef>
              <a:spcAft>
                <a:spcPts val="0"/>
              </a:spcAft>
              <a:buClr>
                <a:schemeClr val="dk1"/>
              </a:buClr>
              <a:buSzPts val="600"/>
              <a:buFont typeface="Arial"/>
              <a:buNone/>
            </a:pPr>
            <a:endParaRPr sz="600" b="0" dirty="0">
              <a:solidFill>
                <a:schemeClr val="dk1"/>
              </a:solidFill>
              <a:latin typeface="Calibri"/>
              <a:ea typeface="Calibri"/>
              <a:cs typeface="Calibri"/>
              <a:sym typeface="Calibri"/>
            </a:endParaRPr>
          </a:p>
          <a:p>
            <a:pPr marL="0" lvl="0" indent="0" algn="just" rtl="0">
              <a:lnSpc>
                <a:spcPct val="100000"/>
              </a:lnSpc>
              <a:spcBef>
                <a:spcPts val="0"/>
              </a:spcBef>
              <a:spcAft>
                <a:spcPts val="0"/>
              </a:spcAft>
              <a:buClr>
                <a:srgbClr val="5D8BBC"/>
              </a:buClr>
              <a:buSzPts val="1600"/>
              <a:buNone/>
            </a:pPr>
            <a:r>
              <a:rPr lang="en-US" sz="1600" b="1" dirty="0">
                <a:solidFill>
                  <a:srgbClr val="5D8BBC"/>
                </a:solidFill>
                <a:latin typeface="Arial"/>
                <a:ea typeface="Arial"/>
                <a:cs typeface="Arial"/>
                <a:sym typeface="Arial"/>
              </a:rPr>
              <a:t>Impact</a:t>
            </a:r>
            <a:endParaRPr dirty="0"/>
          </a:p>
          <a:p>
            <a:pPr marL="285750" lvl="0" indent="-285750" algn="just" rtl="0">
              <a:lnSpc>
                <a:spcPct val="100000"/>
              </a:lnSpc>
              <a:spcBef>
                <a:spcPts val="600"/>
              </a:spcBef>
              <a:spcAft>
                <a:spcPts val="0"/>
              </a:spcAft>
              <a:buClr>
                <a:schemeClr val="dk1"/>
              </a:buClr>
              <a:buSzPts val="1400"/>
              <a:buFont typeface="Arial"/>
              <a:buChar char="•"/>
            </a:pPr>
            <a:r>
              <a:rPr lang="en-US" sz="1400" b="0" dirty="0">
                <a:solidFill>
                  <a:schemeClr val="dk1"/>
                </a:solidFill>
                <a:latin typeface="Calibri"/>
                <a:ea typeface="Calibri"/>
                <a:cs typeface="Calibri"/>
                <a:sym typeface="Calibri"/>
              </a:rPr>
              <a:t>The research demonstrates that dynamical downscaling can significantly improve the representation of extreme precipitation events, enhancing the predictive skill of climate models for future extreme weather events at sub-seasonal to seasonal lead times.</a:t>
            </a:r>
            <a:endParaRPr dirty="0"/>
          </a:p>
          <a:p>
            <a:pPr marL="0" lvl="0" indent="0" algn="just" rtl="0">
              <a:lnSpc>
                <a:spcPct val="100000"/>
              </a:lnSpc>
              <a:spcBef>
                <a:spcPts val="0"/>
              </a:spcBef>
              <a:spcAft>
                <a:spcPts val="0"/>
              </a:spcAft>
              <a:buClr>
                <a:schemeClr val="dk1"/>
              </a:buClr>
              <a:buSzPts val="1400"/>
              <a:buNone/>
            </a:pPr>
            <a:endParaRPr sz="1400" b="1" dirty="0">
              <a:solidFill>
                <a:srgbClr val="555657"/>
              </a:solidFill>
            </a:endParaRPr>
          </a:p>
          <a:p>
            <a:pPr marL="0" lvl="0" indent="0" algn="just" rtl="0">
              <a:lnSpc>
                <a:spcPct val="100000"/>
              </a:lnSpc>
              <a:spcBef>
                <a:spcPts val="0"/>
              </a:spcBef>
              <a:spcAft>
                <a:spcPts val="0"/>
              </a:spcAft>
              <a:buClr>
                <a:schemeClr val="dk1"/>
              </a:buClr>
              <a:buSzPts val="1400"/>
              <a:buNone/>
            </a:pPr>
            <a:endParaRPr sz="1400" dirty="0"/>
          </a:p>
        </p:txBody>
      </p:sp>
      <p:sp>
        <p:nvSpPr>
          <p:cNvPr id="30" name="Google Shape;30;p1"/>
          <p:cNvSpPr txBox="1">
            <a:spLocks noGrp="1"/>
          </p:cNvSpPr>
          <p:nvPr>
            <p:ph type="body" idx="4"/>
          </p:nvPr>
        </p:nvSpPr>
        <p:spPr>
          <a:xfrm>
            <a:off x="39756" y="5517094"/>
            <a:ext cx="7235687" cy="655637"/>
          </a:xfrm>
          <a:prstGeom prst="rect">
            <a:avLst/>
          </a:prstGeom>
          <a:solidFill>
            <a:srgbClr val="DDEAF6"/>
          </a:solid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dk1"/>
              </a:buClr>
              <a:buSzPts val="1200"/>
              <a:buNone/>
            </a:pPr>
            <a:r>
              <a:rPr lang="en-US" dirty="0"/>
              <a:t>Chang, H.-I., Chikamoto, Y., Wang, S. S.-Y., Castro, C. L., LaPlante, M. D., </a:t>
            </a:r>
            <a:r>
              <a:rPr lang="en-US" dirty="0" err="1"/>
              <a:t>Risanto</a:t>
            </a:r>
            <a:r>
              <a:rPr lang="en-US" dirty="0"/>
              <a:t>, C. B., Huang, H, and Bunn, P. (2024): Enhancing extreme precipitation predictions with dynamical downscaling: A convection-permitting modeling study in Texas and Oklahoma. Journal of Geophysical Research: Atmospheres, 129, e2023JD038765. </a:t>
            </a:r>
            <a:r>
              <a:rPr lang="en-US" dirty="0">
                <a:hlinkClick r:id="rId3"/>
              </a:rPr>
              <a:t>doi:10.1029/2023JD038765</a:t>
            </a:r>
            <a:r>
              <a:rPr lang="en-US" dirty="0"/>
              <a:t>.</a:t>
            </a:r>
            <a:endParaRPr dirty="0"/>
          </a:p>
        </p:txBody>
      </p:sp>
      <p:sp>
        <p:nvSpPr>
          <p:cNvPr id="31" name="Google Shape;31;p1"/>
          <p:cNvSpPr txBox="1"/>
          <p:nvPr/>
        </p:nvSpPr>
        <p:spPr>
          <a:xfrm>
            <a:off x="6985511" y="4256689"/>
            <a:ext cx="5119915" cy="166195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100" b="0" i="0" u="none" strike="noStrike" cap="none" dirty="0">
                <a:solidFill>
                  <a:srgbClr val="416284"/>
                </a:solidFill>
                <a:latin typeface="Arial"/>
                <a:ea typeface="Arial"/>
                <a:cs typeface="Arial"/>
                <a:sym typeface="Arial"/>
              </a:rPr>
              <a:t>Figure: Jet stream and precipitation simulated by CESM ocean data assimilation run and WRF-downscaled product.</a:t>
            </a:r>
            <a:r>
              <a:rPr lang="en-US" sz="1100" dirty="0">
                <a:solidFill>
                  <a:srgbClr val="416284"/>
                </a:solidFill>
              </a:rPr>
              <a:t> </a:t>
            </a:r>
            <a:r>
              <a:rPr lang="en-US" sz="1100" b="0" i="0" u="none" strike="noStrike" cap="none" dirty="0">
                <a:solidFill>
                  <a:srgbClr val="416284"/>
                </a:solidFill>
                <a:latin typeface="Arial"/>
                <a:ea typeface="Arial"/>
                <a:cs typeface="Arial"/>
                <a:sym typeface="Arial"/>
              </a:rPr>
              <a:t>This figure contrasts the observed upper-level wind patterns and the relative strengths of the subpolar and subtropical jet streams between May 2011 and May 2015. Both models captured the stronger subtropical jet in May 2015, as shown in the bottom panels. Additionally, WRF provides an improved simulation of the spatial pattern of heavy precipitation under this subtropical jet.</a:t>
            </a:r>
          </a:p>
          <a:p>
            <a:pPr marL="0" marR="0" lvl="0" indent="0" algn="just" rtl="0">
              <a:spcBef>
                <a:spcPts val="0"/>
              </a:spcBef>
              <a:spcAft>
                <a:spcPts val="0"/>
              </a:spcAft>
              <a:buNone/>
            </a:pPr>
            <a:endParaRPr lang="en-US" sz="1100" b="0" i="0" u="none" strike="noStrike" cap="none" dirty="0">
              <a:solidFill>
                <a:srgbClr val="416284"/>
              </a:solidFill>
              <a:latin typeface="Arial"/>
              <a:ea typeface="Arial"/>
              <a:cs typeface="Arial"/>
              <a:sym typeface="Arial"/>
            </a:endParaRPr>
          </a:p>
          <a:p>
            <a:pPr marL="0" marR="0" lvl="0" indent="0" algn="just" rtl="0">
              <a:spcBef>
                <a:spcPts val="0"/>
              </a:spcBef>
              <a:spcAft>
                <a:spcPts val="0"/>
              </a:spcAft>
              <a:buNone/>
            </a:pPr>
            <a:endParaRPr dirty="0"/>
          </a:p>
        </p:txBody>
      </p:sp>
      <p:pic>
        <p:nvPicPr>
          <p:cNvPr id="2" name="Picture 1" descr="A map of the united states&#10;&#10;Description automatically generated">
            <a:extLst>
              <a:ext uri="{FF2B5EF4-FFF2-40B4-BE49-F238E27FC236}">
                <a16:creationId xmlns:a16="http://schemas.microsoft.com/office/drawing/2014/main" id="{4F61C333-A3CD-62E8-0C42-05BEA0F7FFF9}"/>
              </a:ext>
            </a:extLst>
          </p:cNvPr>
          <p:cNvPicPr>
            <a:picLocks noChangeAspect="1"/>
          </p:cNvPicPr>
          <p:nvPr/>
        </p:nvPicPr>
        <p:blipFill rotWithShape="1">
          <a:blip r:embed="rId4"/>
          <a:srcRect t="10789" b="10357"/>
          <a:stretch/>
        </p:blipFill>
        <p:spPr>
          <a:xfrm>
            <a:off x="7062952" y="990395"/>
            <a:ext cx="4993793" cy="332935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297</Words>
  <Application>Microsoft Macintosh PowerPoint</Application>
  <PresentationFormat>Widescreen</PresentationFormat>
  <Paragraphs>14</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Ullrich, Paul Aaron</dc:creator>
  <cp:lastModifiedBy>Yoshimitsu Chikamoto</cp:lastModifiedBy>
  <cp:revision>2</cp:revision>
  <dcterms:created xsi:type="dcterms:W3CDTF">2023-03-22T21:09:49Z</dcterms:created>
  <dcterms:modified xsi:type="dcterms:W3CDTF">2024-09-30T15:49:51Z</dcterms:modified>
</cp:coreProperties>
</file>